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nton" charset="1" panose="00000500000000000000"/>
      <p:regular r:id="rId16"/>
    </p:embeddedFont>
    <p:embeddedFont>
      <p:font typeface="Codec Pro" charset="1" panose="00000500000000000000"/>
      <p:regular r:id="rId17"/>
    </p:embeddedFont>
    <p:embeddedFont>
      <p:font typeface="Tomorrow" charset="1" panose="00000000000000000000"/>
      <p:regular r:id="rId18"/>
    </p:embeddedFont>
    <p:embeddedFont>
      <p:font typeface="Mokoto" charset="1" panose="00000000000000000000"/>
      <p:regular r:id="rId19"/>
    </p:embeddedFont>
    <p:embeddedFont>
      <p:font typeface="Codec Pro Bold" charset="1" panose="000006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svg>
</file>

<file path=ppt/media/image13.jpeg>
</file>

<file path=ppt/media/image14.png>
</file>

<file path=ppt/media/image15.svg>
</file>

<file path=ppt/media/image16.jpeg>
</file>

<file path=ppt/media/image17.jpeg>
</file>

<file path=ppt/media/image18.jpeg>
</file>

<file path=ppt/media/image19.png>
</file>

<file path=ppt/media/image2.png>
</file>

<file path=ppt/media/image20.svg>
</file>

<file path=ppt/media/image21.png>
</file>

<file path=ppt/media/image22.jpeg>
</file>

<file path=ppt/media/image3.png>
</file>

<file path=ppt/media/image4.png>
</file>

<file path=ppt/media/image5.svg>
</file>

<file path=ppt/media/image6.jpe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1.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555" r="0" b="-6555"/>
            </a:stretch>
          </a:blipFill>
        </p:spPr>
      </p:sp>
      <p:sp>
        <p:nvSpPr>
          <p:cNvPr name="Freeform 3" id="3"/>
          <p:cNvSpPr/>
          <p:nvPr/>
        </p:nvSpPr>
        <p:spPr>
          <a:xfrm flipH="false" flipV="false" rot="0">
            <a:off x="11560629" y="-1882901"/>
            <a:ext cx="12919638" cy="12919638"/>
          </a:xfrm>
          <a:custGeom>
            <a:avLst/>
            <a:gdLst/>
            <a:ahLst/>
            <a:cxnLst/>
            <a:rect r="r" b="b" t="t" l="l"/>
            <a:pathLst>
              <a:path h="12919638" w="12919638">
                <a:moveTo>
                  <a:pt x="0" y="0"/>
                </a:moveTo>
                <a:lnTo>
                  <a:pt x="12919637" y="0"/>
                </a:lnTo>
                <a:lnTo>
                  <a:pt x="12919637" y="12919638"/>
                </a:lnTo>
                <a:lnTo>
                  <a:pt x="0" y="12919638"/>
                </a:lnTo>
                <a:lnTo>
                  <a:pt x="0" y="0"/>
                </a:lnTo>
                <a:close/>
              </a:path>
            </a:pathLst>
          </a:custGeom>
          <a:blipFill>
            <a:blip r:embed="rId3">
              <a:alphaModFix amt="24000"/>
            </a:blip>
            <a:stretch>
              <a:fillRect l="0" t="0" r="0" b="0"/>
            </a:stretch>
          </a:blipFill>
        </p:spPr>
      </p:sp>
      <p:sp>
        <p:nvSpPr>
          <p:cNvPr name="Freeform 4" id="4"/>
          <p:cNvSpPr/>
          <p:nvPr/>
        </p:nvSpPr>
        <p:spPr>
          <a:xfrm flipH="false" flipV="false" rot="0">
            <a:off x="-4237358" y="3600226"/>
            <a:ext cx="10974678" cy="9369631"/>
          </a:xfrm>
          <a:custGeom>
            <a:avLst/>
            <a:gdLst/>
            <a:ahLst/>
            <a:cxnLst/>
            <a:rect r="r" b="b" t="t" l="l"/>
            <a:pathLst>
              <a:path h="9369631" w="10974678">
                <a:moveTo>
                  <a:pt x="0" y="0"/>
                </a:moveTo>
                <a:lnTo>
                  <a:pt x="10974678" y="0"/>
                </a:lnTo>
                <a:lnTo>
                  <a:pt x="10974678" y="9369632"/>
                </a:lnTo>
                <a:lnTo>
                  <a:pt x="0" y="9369632"/>
                </a:lnTo>
                <a:lnTo>
                  <a:pt x="0" y="0"/>
                </a:lnTo>
                <a:close/>
              </a:path>
            </a:pathLst>
          </a:custGeom>
          <a:blipFill>
            <a:blip r:embed="rId4"/>
            <a:stretch>
              <a:fillRect l="0" t="0" r="0" b="0"/>
            </a:stretch>
          </a:blipFill>
        </p:spPr>
      </p:sp>
      <p:sp>
        <p:nvSpPr>
          <p:cNvPr name="TextBox 5" id="5"/>
          <p:cNvSpPr txBox="true"/>
          <p:nvPr/>
        </p:nvSpPr>
        <p:spPr>
          <a:xfrm rot="0">
            <a:off x="2197805" y="3000941"/>
            <a:ext cx="10528809" cy="3848974"/>
          </a:xfrm>
          <a:prstGeom prst="rect">
            <a:avLst/>
          </a:prstGeom>
        </p:spPr>
        <p:txBody>
          <a:bodyPr anchor="t" rtlCol="false" tIns="0" lIns="0" bIns="0" rIns="0">
            <a:spAutoFit/>
          </a:bodyPr>
          <a:lstStyle/>
          <a:p>
            <a:pPr algn="l">
              <a:lnSpc>
                <a:spcPts val="10030"/>
              </a:lnSpc>
            </a:pPr>
            <a:r>
              <a:rPr lang="en-US" sz="9463">
                <a:solidFill>
                  <a:srgbClr val="FFFFFF"/>
                </a:solidFill>
                <a:latin typeface="Anton"/>
                <a:ea typeface="Anton"/>
                <a:cs typeface="Anton"/>
                <a:sym typeface="Anton"/>
              </a:rPr>
              <a:t>ARTIFICIAL INTELLIGENCE </a:t>
            </a:r>
          </a:p>
          <a:p>
            <a:pPr algn="l">
              <a:lnSpc>
                <a:spcPts val="10030"/>
              </a:lnSpc>
            </a:pPr>
            <a:r>
              <a:rPr lang="en-US" sz="9463">
                <a:solidFill>
                  <a:srgbClr val="FFFFFF"/>
                </a:solidFill>
                <a:latin typeface="Anton"/>
                <a:ea typeface="Anton"/>
                <a:cs typeface="Anton"/>
                <a:sym typeface="Anton"/>
              </a:rPr>
              <a:t>&amp; MACHINE LEARNING</a:t>
            </a:r>
          </a:p>
        </p:txBody>
      </p:sp>
      <p:sp>
        <p:nvSpPr>
          <p:cNvPr name="Freeform 6" id="6"/>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197805" y="7002566"/>
            <a:ext cx="14560508" cy="863376"/>
          </a:xfrm>
          <a:prstGeom prst="rect">
            <a:avLst/>
          </a:prstGeom>
        </p:spPr>
        <p:txBody>
          <a:bodyPr anchor="t" rtlCol="false" tIns="0" lIns="0" bIns="0" rIns="0">
            <a:spAutoFit/>
          </a:bodyPr>
          <a:lstStyle/>
          <a:p>
            <a:pPr algn="l">
              <a:lnSpc>
                <a:spcPts val="3337"/>
              </a:lnSpc>
              <a:spcBef>
                <a:spcPct val="0"/>
              </a:spcBef>
            </a:pPr>
            <a:r>
              <a:rPr lang="en-US" sz="2383">
                <a:solidFill>
                  <a:srgbClr val="FFFFFF"/>
                </a:solidFill>
                <a:latin typeface="Codec Pro"/>
                <a:ea typeface="Codec Pro"/>
                <a:cs typeface="Codec Pro"/>
                <a:sym typeface="Codec Pro"/>
              </a:rPr>
              <a:t>Artificial Intelligence (AI) is technology that enables machines to think and make decisions, and Machine Learning (ML) is a part of AI that helps them learn and improve from data automatically.</a:t>
            </a:r>
          </a:p>
        </p:txBody>
      </p:sp>
      <p:sp>
        <p:nvSpPr>
          <p:cNvPr name="TextBox 8" id="8"/>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10681201" y="-3439277"/>
            <a:ext cx="15905059" cy="13578944"/>
          </a:xfrm>
          <a:custGeom>
            <a:avLst/>
            <a:gdLst/>
            <a:ahLst/>
            <a:cxnLst/>
            <a:rect r="r" b="b" t="t" l="l"/>
            <a:pathLst>
              <a:path h="13578944" w="15905059">
                <a:moveTo>
                  <a:pt x="0" y="0"/>
                </a:moveTo>
                <a:lnTo>
                  <a:pt x="15905058" y="0"/>
                </a:lnTo>
                <a:lnTo>
                  <a:pt x="15905058" y="13578944"/>
                </a:lnTo>
                <a:lnTo>
                  <a:pt x="0" y="13578944"/>
                </a:lnTo>
                <a:lnTo>
                  <a:pt x="0" y="0"/>
                </a:lnTo>
                <a:close/>
              </a:path>
            </a:pathLst>
          </a:custGeom>
          <a:blipFill>
            <a:blip r:embed="rId3">
              <a:alphaModFix amt="61000"/>
            </a:blip>
            <a:stretch>
              <a:fillRect l="0" t="0" r="0" b="0"/>
            </a:stretch>
          </a:blipFill>
        </p:spPr>
      </p:sp>
      <p:sp>
        <p:nvSpPr>
          <p:cNvPr name="TextBox 4" id="4"/>
          <p:cNvSpPr txBox="true"/>
          <p:nvPr/>
        </p:nvSpPr>
        <p:spPr>
          <a:xfrm rot="0">
            <a:off x="2046922" y="1451214"/>
            <a:ext cx="14194156" cy="1112811"/>
          </a:xfrm>
          <a:prstGeom prst="rect">
            <a:avLst/>
          </a:prstGeom>
        </p:spPr>
        <p:txBody>
          <a:bodyPr anchor="t" rtlCol="false" tIns="0" lIns="0" bIns="0" rIns="0">
            <a:spAutoFit/>
          </a:bodyPr>
          <a:lstStyle/>
          <a:p>
            <a:pPr algn="ctr">
              <a:lnSpc>
                <a:spcPts val="8591"/>
              </a:lnSpc>
            </a:pPr>
            <a:r>
              <a:rPr lang="en-US" sz="8105">
                <a:solidFill>
                  <a:srgbClr val="FFFFFF"/>
                </a:solidFill>
                <a:latin typeface="Anton"/>
                <a:ea typeface="Anton"/>
                <a:cs typeface="Anton"/>
                <a:sym typeface="Anton"/>
              </a:rPr>
              <a:t>TECHNOLOGIES &amp; TOOLS USED</a:t>
            </a:r>
          </a:p>
        </p:txBody>
      </p:sp>
      <p:sp>
        <p:nvSpPr>
          <p:cNvPr name="TextBox 5" id="5"/>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10</a:t>
            </a:r>
          </a:p>
        </p:txBody>
      </p:sp>
      <p:sp>
        <p:nvSpPr>
          <p:cNvPr name="TextBox 6" id="6"/>
          <p:cNvSpPr txBox="true"/>
          <p:nvPr/>
        </p:nvSpPr>
        <p:spPr>
          <a:xfrm rot="0">
            <a:off x="3871231" y="3118340"/>
            <a:ext cx="5051182" cy="1069803"/>
          </a:xfrm>
          <a:prstGeom prst="rect">
            <a:avLst/>
          </a:prstGeom>
        </p:spPr>
        <p:txBody>
          <a:bodyPr anchor="t" rtlCol="false" tIns="0" lIns="0" bIns="0" rIns="0">
            <a:spAutoFit/>
          </a:bodyPr>
          <a:lstStyle/>
          <a:p>
            <a:pPr algn="ctr">
              <a:lnSpc>
                <a:spcPts val="4072"/>
              </a:lnSpc>
            </a:pPr>
            <a:r>
              <a:rPr lang="en-US" sz="2908" b="true">
                <a:solidFill>
                  <a:srgbClr val="4ADEDD"/>
                </a:solidFill>
                <a:latin typeface="Codec Pro Bold"/>
                <a:ea typeface="Codec Pro Bold"/>
                <a:cs typeface="Codec Pro Bold"/>
                <a:sym typeface="Codec Pro Bold"/>
              </a:rPr>
              <a:t>Programming Language:</a:t>
            </a:r>
          </a:p>
          <a:p>
            <a:pPr algn="ctr">
              <a:lnSpc>
                <a:spcPts val="4072"/>
              </a:lnSpc>
              <a:spcBef>
                <a:spcPct val="0"/>
              </a:spcBef>
            </a:pPr>
            <a:r>
              <a:rPr lang="en-US" b="true" sz="2908">
                <a:solidFill>
                  <a:srgbClr val="FFFFFF"/>
                </a:solidFill>
                <a:latin typeface="Codec Pro Bold"/>
                <a:ea typeface="Codec Pro Bold"/>
                <a:cs typeface="Codec Pro Bold"/>
                <a:sym typeface="Codec Pro Bold"/>
              </a:rPr>
              <a:t>Python</a:t>
            </a:r>
          </a:p>
        </p:txBody>
      </p:sp>
      <p:sp>
        <p:nvSpPr>
          <p:cNvPr name="TextBox 7" id="7"/>
          <p:cNvSpPr txBox="true"/>
          <p:nvPr/>
        </p:nvSpPr>
        <p:spPr>
          <a:xfrm rot="0">
            <a:off x="2152026" y="4532430"/>
            <a:ext cx="13540775" cy="1584495"/>
          </a:xfrm>
          <a:prstGeom prst="rect">
            <a:avLst/>
          </a:prstGeom>
        </p:spPr>
        <p:txBody>
          <a:bodyPr anchor="t" rtlCol="false" tIns="0" lIns="0" bIns="0" rIns="0">
            <a:spAutoFit/>
          </a:bodyPr>
          <a:lstStyle/>
          <a:p>
            <a:pPr algn="ctr">
              <a:lnSpc>
                <a:spcPts val="4072"/>
              </a:lnSpc>
            </a:pPr>
            <a:r>
              <a:rPr lang="en-US" sz="2908" b="true">
                <a:solidFill>
                  <a:srgbClr val="4ADEDD"/>
                </a:solidFill>
                <a:latin typeface="Codec Pro Bold"/>
                <a:ea typeface="Codec Pro Bold"/>
                <a:cs typeface="Codec Pro Bold"/>
                <a:sym typeface="Codec Pro Bold"/>
              </a:rPr>
              <a:t>Libra</a:t>
            </a:r>
            <a:r>
              <a:rPr lang="en-US" sz="2908" b="true">
                <a:solidFill>
                  <a:srgbClr val="4ADEDD"/>
                </a:solidFill>
                <a:latin typeface="Codec Pro Bold"/>
                <a:ea typeface="Codec Pro Bold"/>
                <a:cs typeface="Codec Pro Bold"/>
                <a:sym typeface="Codec Pro Bold"/>
              </a:rPr>
              <a:t>ries &amp; Frameworks:</a:t>
            </a:r>
          </a:p>
          <a:p>
            <a:pPr algn="ctr">
              <a:lnSpc>
                <a:spcPts val="4072"/>
              </a:lnSpc>
            </a:pPr>
            <a:r>
              <a:rPr lang="en-US" sz="2908">
                <a:solidFill>
                  <a:srgbClr val="FBFBFB"/>
                </a:solidFill>
                <a:latin typeface="Codec Pro"/>
                <a:ea typeface="Codec Pro"/>
                <a:cs typeface="Codec Pro"/>
                <a:sym typeface="Codec Pro"/>
              </a:rPr>
              <a:t>•</a:t>
            </a:r>
            <a:r>
              <a:rPr lang="en-US" sz="2908">
                <a:solidFill>
                  <a:srgbClr val="FBFBFB"/>
                </a:solidFill>
                <a:latin typeface="Codec Pro"/>
                <a:ea typeface="Codec Pro"/>
                <a:cs typeface="Codec Pro"/>
                <a:sym typeface="Codec Pro"/>
              </a:rPr>
              <a:t> </a:t>
            </a:r>
            <a:r>
              <a:rPr lang="en-US" sz="2908">
                <a:solidFill>
                  <a:srgbClr val="FBFBFB"/>
                </a:solidFill>
                <a:latin typeface="Codec Pro"/>
                <a:ea typeface="Codec Pro"/>
                <a:cs typeface="Codec Pro"/>
                <a:sym typeface="Codec Pro"/>
              </a:rPr>
              <a:t>N</a:t>
            </a:r>
            <a:r>
              <a:rPr lang="en-US" sz="2908">
                <a:solidFill>
                  <a:srgbClr val="FBFBFB"/>
                </a:solidFill>
                <a:latin typeface="Codec Pro"/>
                <a:ea typeface="Codec Pro"/>
                <a:cs typeface="Codec Pro"/>
                <a:sym typeface="Codec Pro"/>
              </a:rPr>
              <a:t>um</a:t>
            </a:r>
            <a:r>
              <a:rPr lang="en-US" sz="2908">
                <a:solidFill>
                  <a:srgbClr val="FBFBFB"/>
                </a:solidFill>
                <a:latin typeface="Codec Pro"/>
                <a:ea typeface="Codec Pro"/>
                <a:cs typeface="Codec Pro"/>
                <a:sym typeface="Codec Pro"/>
              </a:rPr>
              <a:t>P</a:t>
            </a:r>
            <a:r>
              <a:rPr lang="en-US" sz="2908">
                <a:solidFill>
                  <a:srgbClr val="FBFBFB"/>
                </a:solidFill>
                <a:latin typeface="Codec Pro"/>
                <a:ea typeface="Codec Pro"/>
                <a:cs typeface="Codec Pro"/>
                <a:sym typeface="Codec Pro"/>
              </a:rPr>
              <a:t>y      • Matplotlib</a:t>
            </a:r>
          </a:p>
          <a:p>
            <a:pPr algn="ctr">
              <a:lnSpc>
                <a:spcPts val="4072"/>
              </a:lnSpc>
              <a:spcBef>
                <a:spcPct val="0"/>
              </a:spcBef>
            </a:pPr>
            <a:r>
              <a:rPr lang="en-US" sz="2908">
                <a:solidFill>
                  <a:srgbClr val="FBFBFB"/>
                </a:solidFill>
                <a:latin typeface="Codec Pro"/>
                <a:ea typeface="Codec Pro"/>
                <a:cs typeface="Codec Pro"/>
                <a:sym typeface="Codec Pro"/>
              </a:rPr>
              <a:t>• </a:t>
            </a:r>
            <a:r>
              <a:rPr lang="en-US" sz="2908">
                <a:solidFill>
                  <a:srgbClr val="FBFBFB"/>
                </a:solidFill>
                <a:latin typeface="Codec Pro"/>
                <a:ea typeface="Codec Pro"/>
                <a:cs typeface="Codec Pro"/>
                <a:sym typeface="Codec Pro"/>
              </a:rPr>
              <a:t>Pa</a:t>
            </a:r>
            <a:r>
              <a:rPr lang="en-US" sz="2908">
                <a:solidFill>
                  <a:srgbClr val="FBFBFB"/>
                </a:solidFill>
                <a:latin typeface="Codec Pro"/>
                <a:ea typeface="Codec Pro"/>
                <a:cs typeface="Codec Pro"/>
                <a:sym typeface="Codec Pro"/>
              </a:rPr>
              <a:t>nd</a:t>
            </a:r>
            <a:r>
              <a:rPr lang="en-US" sz="2908">
                <a:solidFill>
                  <a:srgbClr val="FBFBFB"/>
                </a:solidFill>
                <a:latin typeface="Codec Pro"/>
                <a:ea typeface="Codec Pro"/>
                <a:cs typeface="Codec Pro"/>
                <a:sym typeface="Codec Pro"/>
              </a:rPr>
              <a:t>as   •</a:t>
            </a:r>
            <a:r>
              <a:rPr lang="en-US" sz="2908">
                <a:solidFill>
                  <a:srgbClr val="FBFBFB"/>
                </a:solidFill>
                <a:latin typeface="Codec Pro"/>
                <a:ea typeface="Codec Pro"/>
                <a:cs typeface="Codec Pro"/>
                <a:sym typeface="Codec Pro"/>
              </a:rPr>
              <a:t> </a:t>
            </a:r>
            <a:r>
              <a:rPr lang="en-US" sz="2908">
                <a:solidFill>
                  <a:srgbClr val="FBFBFB"/>
                </a:solidFill>
                <a:latin typeface="Codec Pro"/>
                <a:ea typeface="Codec Pro"/>
                <a:cs typeface="Codec Pro"/>
                <a:sym typeface="Codec Pro"/>
              </a:rPr>
              <a:t>Sc</a:t>
            </a:r>
            <a:r>
              <a:rPr lang="en-US" sz="2908">
                <a:solidFill>
                  <a:srgbClr val="FBFBFB"/>
                </a:solidFill>
                <a:latin typeface="Codec Pro"/>
                <a:ea typeface="Codec Pro"/>
                <a:cs typeface="Codec Pro"/>
                <a:sym typeface="Codec Pro"/>
              </a:rPr>
              <a:t>i</a:t>
            </a:r>
            <a:r>
              <a:rPr lang="en-US" sz="2908">
                <a:solidFill>
                  <a:srgbClr val="FBFBFB"/>
                </a:solidFill>
                <a:latin typeface="Codec Pro"/>
                <a:ea typeface="Codec Pro"/>
                <a:cs typeface="Codec Pro"/>
                <a:sym typeface="Codec Pro"/>
              </a:rPr>
              <a:t>k</a:t>
            </a:r>
            <a:r>
              <a:rPr lang="en-US" sz="2908">
                <a:solidFill>
                  <a:srgbClr val="FBFBFB"/>
                </a:solidFill>
                <a:latin typeface="Codec Pro"/>
                <a:ea typeface="Codec Pro"/>
                <a:cs typeface="Codec Pro"/>
                <a:sym typeface="Codec Pro"/>
              </a:rPr>
              <a:t>i</a:t>
            </a:r>
            <a:r>
              <a:rPr lang="en-US" sz="2908">
                <a:solidFill>
                  <a:srgbClr val="FBFBFB"/>
                </a:solidFill>
                <a:latin typeface="Codec Pro"/>
                <a:ea typeface="Codec Pro"/>
                <a:cs typeface="Codec Pro"/>
                <a:sym typeface="Codec Pro"/>
              </a:rPr>
              <a:t>t-</a:t>
            </a:r>
            <a:r>
              <a:rPr lang="en-US" sz="2908">
                <a:solidFill>
                  <a:srgbClr val="FBFBFB"/>
                </a:solidFill>
                <a:latin typeface="Codec Pro"/>
                <a:ea typeface="Codec Pro"/>
                <a:cs typeface="Codec Pro"/>
                <a:sym typeface="Codec Pro"/>
              </a:rPr>
              <a:t>l</a:t>
            </a:r>
            <a:r>
              <a:rPr lang="en-US" sz="2908">
                <a:solidFill>
                  <a:srgbClr val="FBFBFB"/>
                </a:solidFill>
                <a:latin typeface="Codec Pro"/>
                <a:ea typeface="Codec Pro"/>
                <a:cs typeface="Codec Pro"/>
                <a:sym typeface="Codec Pro"/>
              </a:rPr>
              <a:t>e</a:t>
            </a:r>
            <a:r>
              <a:rPr lang="en-US" sz="2908">
                <a:solidFill>
                  <a:srgbClr val="FBFBFB"/>
                </a:solidFill>
                <a:latin typeface="Codec Pro"/>
                <a:ea typeface="Codec Pro"/>
                <a:cs typeface="Codec Pro"/>
                <a:sym typeface="Codec Pro"/>
              </a:rPr>
              <a:t>ar</a:t>
            </a:r>
            <a:r>
              <a:rPr lang="en-US" sz="2908">
                <a:solidFill>
                  <a:srgbClr val="FBFBFB"/>
                </a:solidFill>
                <a:latin typeface="Codec Pro"/>
                <a:ea typeface="Codec Pro"/>
                <a:cs typeface="Codec Pro"/>
                <a:sym typeface="Codec Pro"/>
              </a:rPr>
              <a:t>n</a:t>
            </a:r>
          </a:p>
        </p:txBody>
      </p:sp>
      <p:sp>
        <p:nvSpPr>
          <p:cNvPr name="TextBox 8" id="8"/>
          <p:cNvSpPr txBox="true"/>
          <p:nvPr/>
        </p:nvSpPr>
        <p:spPr>
          <a:xfrm rot="0">
            <a:off x="3517559" y="6463702"/>
            <a:ext cx="10809709" cy="1069803"/>
          </a:xfrm>
          <a:prstGeom prst="rect">
            <a:avLst/>
          </a:prstGeom>
        </p:spPr>
        <p:txBody>
          <a:bodyPr anchor="t" rtlCol="false" tIns="0" lIns="0" bIns="0" rIns="0">
            <a:spAutoFit/>
          </a:bodyPr>
          <a:lstStyle/>
          <a:p>
            <a:pPr algn="ctr">
              <a:lnSpc>
                <a:spcPts val="4072"/>
              </a:lnSpc>
            </a:pPr>
            <a:r>
              <a:rPr lang="en-US" sz="2908" b="true">
                <a:solidFill>
                  <a:srgbClr val="4ADEDD"/>
                </a:solidFill>
                <a:latin typeface="Codec Pro Bold"/>
                <a:ea typeface="Codec Pro Bold"/>
                <a:cs typeface="Codec Pro Bold"/>
                <a:sym typeface="Codec Pro Bold"/>
              </a:rPr>
              <a:t>Developement Environment:</a:t>
            </a:r>
          </a:p>
          <a:p>
            <a:pPr algn="ctr">
              <a:lnSpc>
                <a:spcPts val="4072"/>
              </a:lnSpc>
              <a:spcBef>
                <a:spcPct val="0"/>
              </a:spcBef>
            </a:pPr>
            <a:r>
              <a:rPr lang="en-US" b="true" sz="2908">
                <a:solidFill>
                  <a:srgbClr val="FFFFFF"/>
                </a:solidFill>
                <a:latin typeface="Codec Pro Bold"/>
                <a:ea typeface="Codec Pro Bold"/>
                <a:cs typeface="Codec Pro Bold"/>
                <a:sym typeface="Codec Pro Bold"/>
              </a:rPr>
              <a:t>• Jupyter No</a:t>
            </a:r>
            <a:r>
              <a:rPr lang="en-US" b="true" sz="2908">
                <a:solidFill>
                  <a:srgbClr val="FFFFFF"/>
                </a:solidFill>
                <a:latin typeface="Codec Pro Bold"/>
                <a:ea typeface="Codec Pro Bold"/>
                <a:cs typeface="Codec Pro Bold"/>
                <a:sym typeface="Codec Pro Bold"/>
              </a:rPr>
              <a:t>tebo</a:t>
            </a:r>
            <a:r>
              <a:rPr lang="en-US" b="true" sz="2908">
                <a:solidFill>
                  <a:srgbClr val="FFFFFF"/>
                </a:solidFill>
                <a:latin typeface="Codec Pro Bold"/>
                <a:ea typeface="Codec Pro Bold"/>
                <a:cs typeface="Codec Pro Bold"/>
                <a:sym typeface="Codec Pro Bold"/>
              </a:rPr>
              <a:t>ok</a:t>
            </a:r>
          </a:p>
        </p:txBody>
      </p:sp>
      <p:sp>
        <p:nvSpPr>
          <p:cNvPr name="TextBox 9" id="9"/>
          <p:cNvSpPr txBox="true"/>
          <p:nvPr/>
        </p:nvSpPr>
        <p:spPr>
          <a:xfrm rot="0">
            <a:off x="4171976" y="7880283"/>
            <a:ext cx="10809709" cy="1069803"/>
          </a:xfrm>
          <a:prstGeom prst="rect">
            <a:avLst/>
          </a:prstGeom>
        </p:spPr>
        <p:txBody>
          <a:bodyPr anchor="t" rtlCol="false" tIns="0" lIns="0" bIns="0" rIns="0">
            <a:spAutoFit/>
          </a:bodyPr>
          <a:lstStyle/>
          <a:p>
            <a:pPr algn="ctr">
              <a:lnSpc>
                <a:spcPts val="4072"/>
              </a:lnSpc>
              <a:spcBef>
                <a:spcPct val="0"/>
              </a:spcBef>
            </a:pPr>
            <a:r>
              <a:rPr lang="en-US" sz="2908">
                <a:solidFill>
                  <a:srgbClr val="FFFFFF"/>
                </a:solidFill>
                <a:latin typeface="Codec Pro"/>
                <a:ea typeface="Codec Pro"/>
                <a:cs typeface="Codec Pro"/>
                <a:sym typeface="Codec Pro"/>
              </a:rPr>
              <a:t>These tools enabled end-</a:t>
            </a:r>
            <a:r>
              <a:rPr lang="en-US" sz="2908">
                <a:solidFill>
                  <a:srgbClr val="FFFFFF"/>
                </a:solidFill>
                <a:latin typeface="Codec Pro"/>
                <a:ea typeface="Codec Pro"/>
                <a:cs typeface="Codec Pro"/>
                <a:sym typeface="Codec Pro"/>
              </a:rPr>
              <a:t>to-end Machine Learning model devel</a:t>
            </a:r>
            <a:r>
              <a:rPr lang="en-US" sz="2908">
                <a:solidFill>
                  <a:srgbClr val="FFFFFF"/>
                </a:solidFill>
                <a:latin typeface="Codec Pro"/>
                <a:ea typeface="Codec Pro"/>
                <a:cs typeface="Codec Pro"/>
                <a:sym typeface="Codec Pro"/>
              </a:rPr>
              <a:t>opment and evaluation.</a:t>
            </a:r>
          </a:p>
        </p:txBody>
      </p:sp>
      <p:sp>
        <p:nvSpPr>
          <p:cNvPr name="TextBox 10" id="10"/>
          <p:cNvSpPr txBox="true"/>
          <p:nvPr/>
        </p:nvSpPr>
        <p:spPr>
          <a:xfrm rot="0">
            <a:off x="9576830" y="3118340"/>
            <a:ext cx="5051182" cy="1584495"/>
          </a:xfrm>
          <a:prstGeom prst="rect">
            <a:avLst/>
          </a:prstGeom>
        </p:spPr>
        <p:txBody>
          <a:bodyPr anchor="t" rtlCol="false" tIns="0" lIns="0" bIns="0" rIns="0">
            <a:spAutoFit/>
          </a:bodyPr>
          <a:lstStyle/>
          <a:p>
            <a:pPr algn="ctr">
              <a:lnSpc>
                <a:spcPts val="4072"/>
              </a:lnSpc>
            </a:pPr>
            <a:r>
              <a:rPr lang="en-US" sz="2908" b="true">
                <a:solidFill>
                  <a:srgbClr val="4ADEDD"/>
                </a:solidFill>
                <a:latin typeface="Codec Pro Bold"/>
                <a:ea typeface="Codec Pro Bold"/>
                <a:cs typeface="Codec Pro Bold"/>
                <a:sym typeface="Codec Pro Bold"/>
              </a:rPr>
              <a:t>NLP tools:</a:t>
            </a:r>
          </a:p>
          <a:p>
            <a:pPr algn="ctr">
              <a:lnSpc>
                <a:spcPts val="4072"/>
              </a:lnSpc>
            </a:pPr>
            <a:r>
              <a:rPr lang="en-US" sz="2908">
                <a:solidFill>
                  <a:srgbClr val="FFFFFF"/>
                </a:solidFill>
                <a:latin typeface="Codec Pro"/>
                <a:ea typeface="Codec Pro"/>
                <a:cs typeface="Codec Pro"/>
                <a:sym typeface="Codec Pro"/>
              </a:rPr>
              <a:t>• TF-IDF Vectorization</a:t>
            </a:r>
          </a:p>
          <a:p>
            <a:pPr algn="ctr">
              <a:lnSpc>
                <a:spcPts val="4072"/>
              </a:lnSpc>
              <a:spcBef>
                <a:spcPct val="0"/>
              </a:spcBef>
            </a:pPr>
          </a:p>
        </p:txBody>
      </p:sp>
      <p:sp>
        <p:nvSpPr>
          <p:cNvPr name="Freeform 11" id="11"/>
          <p:cNvSpPr/>
          <p:nvPr/>
        </p:nvSpPr>
        <p:spPr>
          <a:xfrm flipH="false" flipV="false" rot="0">
            <a:off x="-8971295" y="3350195"/>
            <a:ext cx="15905059" cy="13578944"/>
          </a:xfrm>
          <a:custGeom>
            <a:avLst/>
            <a:gdLst/>
            <a:ahLst/>
            <a:cxnLst/>
            <a:rect r="r" b="b" t="t" l="l"/>
            <a:pathLst>
              <a:path h="13578944" w="15905059">
                <a:moveTo>
                  <a:pt x="0" y="0"/>
                </a:moveTo>
                <a:lnTo>
                  <a:pt x="15905059" y="0"/>
                </a:lnTo>
                <a:lnTo>
                  <a:pt x="15905059" y="13578944"/>
                </a:lnTo>
                <a:lnTo>
                  <a:pt x="0" y="13578944"/>
                </a:lnTo>
                <a:lnTo>
                  <a:pt x="0" y="0"/>
                </a:lnTo>
                <a:close/>
              </a:path>
            </a:pathLst>
          </a:custGeom>
          <a:blipFill>
            <a:blip r:embed="rId3">
              <a:alphaModFix amt="61000"/>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1023995" y="3939722"/>
            <a:ext cx="3875673" cy="7329878"/>
          </a:xfrm>
          <a:custGeom>
            <a:avLst/>
            <a:gdLst/>
            <a:ahLst/>
            <a:cxnLst/>
            <a:rect r="r" b="b" t="t" l="l"/>
            <a:pathLst>
              <a:path h="7329878" w="3875673">
                <a:moveTo>
                  <a:pt x="0" y="0"/>
                </a:moveTo>
                <a:lnTo>
                  <a:pt x="3875674" y="0"/>
                </a:lnTo>
                <a:lnTo>
                  <a:pt x="3875674" y="7329878"/>
                </a:lnTo>
                <a:lnTo>
                  <a:pt x="0" y="7329878"/>
                </a:lnTo>
                <a:lnTo>
                  <a:pt x="0" y="0"/>
                </a:lnTo>
                <a:close/>
              </a:path>
            </a:pathLst>
          </a:custGeom>
          <a:blipFill>
            <a:blip r:embed="rId3">
              <a:alphaModFix amt="18000"/>
            </a:blip>
            <a:stretch>
              <a:fillRect l="0" t="0" r="0" b="0"/>
            </a:stretch>
          </a:blipFill>
        </p:spPr>
      </p:sp>
      <p:sp>
        <p:nvSpPr>
          <p:cNvPr name="TextBox 4" id="4"/>
          <p:cNvSpPr txBox="true"/>
          <p:nvPr/>
        </p:nvSpPr>
        <p:spPr>
          <a:xfrm rot="0">
            <a:off x="3747894" y="2029839"/>
            <a:ext cx="10792212" cy="1316259"/>
          </a:xfrm>
          <a:prstGeom prst="rect">
            <a:avLst/>
          </a:prstGeom>
        </p:spPr>
        <p:txBody>
          <a:bodyPr anchor="t" rtlCol="false" tIns="0" lIns="0" bIns="0" rIns="0">
            <a:spAutoFit/>
          </a:bodyPr>
          <a:lstStyle/>
          <a:p>
            <a:pPr algn="ctr">
              <a:lnSpc>
                <a:spcPts val="10056"/>
              </a:lnSpc>
            </a:pPr>
            <a:r>
              <a:rPr lang="en-US" sz="9487">
                <a:solidFill>
                  <a:srgbClr val="FFFFFF"/>
                </a:solidFill>
                <a:latin typeface="Anton"/>
                <a:ea typeface="Anton"/>
                <a:cs typeface="Anton"/>
                <a:sym typeface="Anton"/>
              </a:rPr>
              <a:t>PROJECT OVERVIEW</a:t>
            </a:r>
          </a:p>
        </p:txBody>
      </p:sp>
      <p:sp>
        <p:nvSpPr>
          <p:cNvPr name="Freeform 5" id="5"/>
          <p:cNvSpPr/>
          <p:nvPr/>
        </p:nvSpPr>
        <p:spPr>
          <a:xfrm flipH="false" flipV="false" rot="0">
            <a:off x="-3940086" y="6818715"/>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4">
              <a:alphaModFix amt="57000"/>
            </a:blip>
            <a:stretch>
              <a:fillRect l="0" t="0" r="0" b="0"/>
            </a:stretch>
          </a:blipFill>
        </p:spPr>
      </p:sp>
      <p:sp>
        <p:nvSpPr>
          <p:cNvPr name="Freeform 6" id="6"/>
          <p:cNvSpPr/>
          <p:nvPr/>
        </p:nvSpPr>
        <p:spPr>
          <a:xfrm flipH="false" flipV="false" rot="0">
            <a:off x="15054726" y="4173652"/>
            <a:ext cx="3875673" cy="7329878"/>
          </a:xfrm>
          <a:custGeom>
            <a:avLst/>
            <a:gdLst/>
            <a:ahLst/>
            <a:cxnLst/>
            <a:rect r="r" b="b" t="t" l="l"/>
            <a:pathLst>
              <a:path h="7329878" w="3875673">
                <a:moveTo>
                  <a:pt x="0" y="0"/>
                </a:moveTo>
                <a:lnTo>
                  <a:pt x="3875673" y="0"/>
                </a:lnTo>
                <a:lnTo>
                  <a:pt x="3875673" y="7329878"/>
                </a:lnTo>
                <a:lnTo>
                  <a:pt x="0" y="7329878"/>
                </a:lnTo>
                <a:lnTo>
                  <a:pt x="0" y="0"/>
                </a:lnTo>
                <a:close/>
              </a:path>
            </a:pathLst>
          </a:custGeom>
          <a:blipFill>
            <a:blip r:embed="rId3">
              <a:alphaModFix amt="18000"/>
            </a:blip>
            <a:stretch>
              <a:fillRect l="0" t="0" r="0" b="0"/>
            </a:stretch>
          </a:blipFill>
        </p:spPr>
      </p:sp>
      <p:sp>
        <p:nvSpPr>
          <p:cNvPr name="Freeform 7" id="7"/>
          <p:cNvSpPr/>
          <p:nvPr/>
        </p:nvSpPr>
        <p:spPr>
          <a:xfrm flipH="false" flipV="false" rot="0">
            <a:off x="12629204" y="-2778802"/>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4">
              <a:alphaModFix amt="40000"/>
            </a:blip>
            <a:stretch>
              <a:fillRect l="0" t="0" r="0" b="0"/>
            </a:stretch>
          </a:blipFill>
        </p:spPr>
      </p:sp>
      <p:sp>
        <p:nvSpPr>
          <p:cNvPr name="Freeform 8" id="8"/>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02</a:t>
            </a:r>
          </a:p>
        </p:txBody>
      </p:sp>
      <p:sp>
        <p:nvSpPr>
          <p:cNvPr name="TextBox 10" id="10"/>
          <p:cNvSpPr txBox="true"/>
          <p:nvPr/>
        </p:nvSpPr>
        <p:spPr>
          <a:xfrm rot="0">
            <a:off x="2522325" y="3844472"/>
            <a:ext cx="13565115" cy="3687221"/>
          </a:xfrm>
          <a:prstGeom prst="rect">
            <a:avLst/>
          </a:prstGeom>
        </p:spPr>
        <p:txBody>
          <a:bodyPr anchor="t" rtlCol="false" tIns="0" lIns="0" bIns="0" rIns="0">
            <a:spAutoFit/>
          </a:bodyPr>
          <a:lstStyle/>
          <a:p>
            <a:pPr algn="ctr">
              <a:lnSpc>
                <a:spcPts val="3617"/>
              </a:lnSpc>
              <a:spcBef>
                <a:spcPct val="0"/>
              </a:spcBef>
            </a:pPr>
            <a:r>
              <a:rPr lang="en-US" sz="2583">
                <a:solidFill>
                  <a:srgbClr val="FFFFFF"/>
                </a:solidFill>
                <a:latin typeface="Codec Pro"/>
                <a:ea typeface="Codec Pro"/>
                <a:cs typeface="Codec Pro"/>
                <a:sym typeface="Codec Pro"/>
              </a:rPr>
              <a:t>This internship project consists of multiple end-to-end Machine Learning applications focused on solving real-world classification and recommendation problems. Each project follows the complete ML lifecycle, including data preprocessing, feature engineering, model development, and performance evaluation using standard metrics. Various supervised learning algorithms were implemented to ensure accurate, reliable, and interpretable results. Developed using Python and Scikit-learn, this internship work demonstrates practical industry-level experience and strong hands-on expertise in Artificial Intelligence and Machine Learning.</a:t>
            </a:r>
          </a:p>
        </p:txBody>
      </p:sp>
      <p:sp>
        <p:nvSpPr>
          <p:cNvPr name="TextBox 11" id="11"/>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11560629" y="-1882901"/>
            <a:ext cx="12919638" cy="12919638"/>
          </a:xfrm>
          <a:custGeom>
            <a:avLst/>
            <a:gdLst/>
            <a:ahLst/>
            <a:cxnLst/>
            <a:rect r="r" b="b" t="t" l="l"/>
            <a:pathLst>
              <a:path h="12919638" w="12919638">
                <a:moveTo>
                  <a:pt x="0" y="0"/>
                </a:moveTo>
                <a:lnTo>
                  <a:pt x="12919637" y="0"/>
                </a:lnTo>
                <a:lnTo>
                  <a:pt x="12919637" y="12919638"/>
                </a:lnTo>
                <a:lnTo>
                  <a:pt x="0" y="12919638"/>
                </a:lnTo>
                <a:lnTo>
                  <a:pt x="0" y="0"/>
                </a:lnTo>
                <a:close/>
              </a:path>
            </a:pathLst>
          </a:custGeom>
          <a:blipFill>
            <a:blip r:embed="rId3">
              <a:alphaModFix amt="24000"/>
            </a:blip>
            <a:stretch>
              <a:fillRect l="0" t="0" r="0" b="0"/>
            </a:stretch>
          </a:blipFill>
        </p:spPr>
      </p:sp>
      <p:sp>
        <p:nvSpPr>
          <p:cNvPr name="Freeform 4" id="4"/>
          <p:cNvSpPr/>
          <p:nvPr/>
        </p:nvSpPr>
        <p:spPr>
          <a:xfrm flipH="false" flipV="false" rot="0">
            <a:off x="-5952841" y="5367493"/>
            <a:ext cx="10974678" cy="9369631"/>
          </a:xfrm>
          <a:custGeom>
            <a:avLst/>
            <a:gdLst/>
            <a:ahLst/>
            <a:cxnLst/>
            <a:rect r="r" b="b" t="t" l="l"/>
            <a:pathLst>
              <a:path h="9369631" w="10974678">
                <a:moveTo>
                  <a:pt x="0" y="0"/>
                </a:moveTo>
                <a:lnTo>
                  <a:pt x="10974678" y="0"/>
                </a:lnTo>
                <a:lnTo>
                  <a:pt x="10974678" y="9369632"/>
                </a:lnTo>
                <a:lnTo>
                  <a:pt x="0" y="9369632"/>
                </a:lnTo>
                <a:lnTo>
                  <a:pt x="0" y="0"/>
                </a:lnTo>
                <a:close/>
              </a:path>
            </a:pathLst>
          </a:custGeom>
          <a:blipFill>
            <a:blip r:embed="rId4">
              <a:alphaModFix amt="61000"/>
            </a:blip>
            <a:stretch>
              <a:fillRect l="0" t="0" r="0" b="0"/>
            </a:stretch>
          </a:blipFill>
        </p:spPr>
      </p:sp>
      <p:sp>
        <p:nvSpPr>
          <p:cNvPr name="Freeform 5" id="5"/>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0">
            <a:off x="8741237" y="1404569"/>
            <a:ext cx="10557018" cy="12757725"/>
          </a:xfrm>
          <a:custGeom>
            <a:avLst/>
            <a:gdLst/>
            <a:ahLst/>
            <a:cxnLst/>
            <a:rect r="r" b="b" t="t" l="l"/>
            <a:pathLst>
              <a:path h="12757725" w="10557018">
                <a:moveTo>
                  <a:pt x="10557018" y="0"/>
                </a:moveTo>
                <a:lnTo>
                  <a:pt x="0" y="0"/>
                </a:lnTo>
                <a:lnTo>
                  <a:pt x="0" y="12757725"/>
                </a:lnTo>
                <a:lnTo>
                  <a:pt x="10557018" y="12757725"/>
                </a:lnTo>
                <a:lnTo>
                  <a:pt x="10557018" y="0"/>
                </a:lnTo>
                <a:close/>
              </a:path>
            </a:pathLst>
          </a:custGeom>
          <a:blipFill>
            <a:blip r:embed="rId7"/>
            <a:stretch>
              <a:fillRect l="0" t="0" r="0" b="0"/>
            </a:stretch>
          </a:blipFill>
        </p:spPr>
      </p:sp>
      <p:sp>
        <p:nvSpPr>
          <p:cNvPr name="TextBox 7" id="7"/>
          <p:cNvSpPr txBox="true"/>
          <p:nvPr/>
        </p:nvSpPr>
        <p:spPr>
          <a:xfrm rot="0">
            <a:off x="1702981" y="1262864"/>
            <a:ext cx="6550841" cy="1742567"/>
          </a:xfrm>
          <a:prstGeom prst="rect">
            <a:avLst/>
          </a:prstGeom>
        </p:spPr>
        <p:txBody>
          <a:bodyPr anchor="t" rtlCol="false" tIns="0" lIns="0" bIns="0" rIns="0">
            <a:spAutoFit/>
          </a:bodyPr>
          <a:lstStyle/>
          <a:p>
            <a:pPr algn="l">
              <a:lnSpc>
                <a:spcPts val="6783"/>
              </a:lnSpc>
            </a:pPr>
            <a:r>
              <a:rPr lang="en-US" sz="6399">
                <a:solidFill>
                  <a:srgbClr val="FFFFFF"/>
                </a:solidFill>
                <a:latin typeface="Anton"/>
                <a:ea typeface="Anton"/>
                <a:cs typeface="Anton"/>
                <a:sym typeface="Anton"/>
              </a:rPr>
              <a:t>MACHINE LEARNING LIFECYCLE FOLLOWED</a:t>
            </a:r>
          </a:p>
        </p:txBody>
      </p:sp>
      <p:sp>
        <p:nvSpPr>
          <p:cNvPr name="TextBox 8" id="8"/>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03</a:t>
            </a:r>
          </a:p>
        </p:txBody>
      </p:sp>
      <p:sp>
        <p:nvSpPr>
          <p:cNvPr name="TextBox 9" id="9"/>
          <p:cNvSpPr txBox="true"/>
          <p:nvPr/>
        </p:nvSpPr>
        <p:spPr>
          <a:xfrm rot="0">
            <a:off x="1702981" y="3136639"/>
            <a:ext cx="10036514" cy="5973221"/>
          </a:xfrm>
          <a:prstGeom prst="rect">
            <a:avLst/>
          </a:prstGeom>
        </p:spPr>
        <p:txBody>
          <a:bodyPr anchor="t" rtlCol="false" tIns="0" lIns="0" bIns="0" rIns="0">
            <a:spAutoFit/>
          </a:bodyPr>
          <a:lstStyle/>
          <a:p>
            <a:pPr algn="l">
              <a:lnSpc>
                <a:spcPts val="3617"/>
              </a:lnSpc>
            </a:pPr>
            <a:r>
              <a:rPr lang="en-US" sz="2583">
                <a:solidFill>
                  <a:srgbClr val="FFFFFF"/>
                </a:solidFill>
                <a:latin typeface="Codec Pro"/>
                <a:ea typeface="Codec Pro"/>
                <a:cs typeface="Codec Pro"/>
                <a:sym typeface="Codec Pro"/>
              </a:rPr>
              <a:t>Complete ML Pipeline Implemented in All Projects:</a:t>
            </a:r>
          </a:p>
          <a:p>
            <a:pPr algn="l">
              <a:lnSpc>
                <a:spcPts val="3617"/>
              </a:lnSpc>
            </a:pPr>
            <a:r>
              <a:rPr lang="en-US" sz="2583">
                <a:solidFill>
                  <a:srgbClr val="FFFFFF"/>
                </a:solidFill>
                <a:latin typeface="Codec Pro"/>
                <a:ea typeface="Codec Pro"/>
                <a:cs typeface="Codec Pro"/>
                <a:sym typeface="Codec Pro"/>
              </a:rPr>
              <a:t>• Data Collection</a:t>
            </a:r>
          </a:p>
          <a:p>
            <a:pPr algn="l">
              <a:lnSpc>
                <a:spcPts val="3617"/>
              </a:lnSpc>
            </a:pPr>
            <a:r>
              <a:rPr lang="en-US" sz="2583">
                <a:solidFill>
                  <a:srgbClr val="FFFFFF"/>
                </a:solidFill>
                <a:latin typeface="Codec Pro"/>
                <a:ea typeface="Codec Pro"/>
                <a:cs typeface="Codec Pro"/>
                <a:sym typeface="Codec Pro"/>
              </a:rPr>
              <a:t> • Data Cleaning &amp; Preprocessing</a:t>
            </a:r>
          </a:p>
          <a:p>
            <a:pPr algn="l">
              <a:lnSpc>
                <a:spcPts val="3617"/>
              </a:lnSpc>
            </a:pPr>
            <a:r>
              <a:rPr lang="en-US" sz="2583">
                <a:solidFill>
                  <a:srgbClr val="FFFFFF"/>
                </a:solidFill>
                <a:latin typeface="Codec Pro"/>
                <a:ea typeface="Codec Pro"/>
                <a:cs typeface="Codec Pro"/>
                <a:sym typeface="Codec Pro"/>
              </a:rPr>
              <a:t> • Exploratory Data Analysis (EDA)</a:t>
            </a:r>
          </a:p>
          <a:p>
            <a:pPr algn="l">
              <a:lnSpc>
                <a:spcPts val="3617"/>
              </a:lnSpc>
            </a:pPr>
            <a:r>
              <a:rPr lang="en-US" sz="2583">
                <a:solidFill>
                  <a:srgbClr val="FFFFFF"/>
                </a:solidFill>
                <a:latin typeface="Codec Pro"/>
                <a:ea typeface="Codec Pro"/>
                <a:cs typeface="Codec Pro"/>
                <a:sym typeface="Codec Pro"/>
              </a:rPr>
              <a:t> • Feature Engineering</a:t>
            </a:r>
          </a:p>
          <a:p>
            <a:pPr algn="l">
              <a:lnSpc>
                <a:spcPts val="3617"/>
              </a:lnSpc>
            </a:pPr>
            <a:r>
              <a:rPr lang="en-US" sz="2583">
                <a:solidFill>
                  <a:srgbClr val="FFFFFF"/>
                </a:solidFill>
                <a:latin typeface="Codec Pro"/>
                <a:ea typeface="Codec Pro"/>
                <a:cs typeface="Codec Pro"/>
                <a:sym typeface="Codec Pro"/>
              </a:rPr>
              <a:t> • Model Selection</a:t>
            </a:r>
          </a:p>
          <a:p>
            <a:pPr algn="l">
              <a:lnSpc>
                <a:spcPts val="3617"/>
              </a:lnSpc>
            </a:pPr>
            <a:r>
              <a:rPr lang="en-US" sz="2583">
                <a:solidFill>
                  <a:srgbClr val="FFFFFF"/>
                </a:solidFill>
                <a:latin typeface="Codec Pro"/>
                <a:ea typeface="Codec Pro"/>
                <a:cs typeface="Codec Pro"/>
                <a:sym typeface="Codec Pro"/>
              </a:rPr>
              <a:t> • Model Training</a:t>
            </a:r>
          </a:p>
          <a:p>
            <a:pPr algn="l">
              <a:lnSpc>
                <a:spcPts val="3617"/>
              </a:lnSpc>
            </a:pPr>
            <a:r>
              <a:rPr lang="en-US" sz="2583">
                <a:solidFill>
                  <a:srgbClr val="FFFFFF"/>
                </a:solidFill>
                <a:latin typeface="Codec Pro"/>
                <a:ea typeface="Codec Pro"/>
                <a:cs typeface="Codec Pro"/>
                <a:sym typeface="Codec Pro"/>
              </a:rPr>
              <a:t> • Model Evaluation</a:t>
            </a:r>
          </a:p>
          <a:p>
            <a:pPr algn="l">
              <a:lnSpc>
                <a:spcPts val="3617"/>
              </a:lnSpc>
            </a:pPr>
            <a:r>
              <a:rPr lang="en-US" sz="2583">
                <a:solidFill>
                  <a:srgbClr val="FFFFFF"/>
                </a:solidFill>
                <a:latin typeface="Codec Pro"/>
                <a:ea typeface="Codec Pro"/>
                <a:cs typeface="Codec Pro"/>
                <a:sym typeface="Codec Pro"/>
              </a:rPr>
              <a:t> • Performance Comparison</a:t>
            </a:r>
          </a:p>
          <a:p>
            <a:pPr algn="l">
              <a:lnSpc>
                <a:spcPts val="3617"/>
              </a:lnSpc>
            </a:pPr>
            <a:r>
              <a:rPr lang="en-US" sz="2583">
                <a:solidFill>
                  <a:srgbClr val="FFFFFF"/>
                </a:solidFill>
                <a:latin typeface="Codec Pro"/>
                <a:ea typeface="Codec Pro"/>
                <a:cs typeface="Codec Pro"/>
                <a:sym typeface="Codec Pro"/>
              </a:rPr>
              <a:t> • Deployment Readiness</a:t>
            </a:r>
          </a:p>
          <a:p>
            <a:pPr algn="l">
              <a:lnSpc>
                <a:spcPts val="3617"/>
              </a:lnSpc>
              <a:spcBef>
                <a:spcPct val="0"/>
              </a:spcBef>
            </a:pPr>
            <a:r>
              <a:rPr lang="en-US" sz="2583">
                <a:solidFill>
                  <a:srgbClr val="FFFFFF"/>
                </a:solidFill>
                <a:latin typeface="Codec Pro"/>
                <a:ea typeface="Codec Pro"/>
                <a:cs typeface="Codec Pro"/>
                <a:sym typeface="Codec Pro"/>
              </a:rPr>
              <a:t>Each project was developed following a structured end-to-end Machine Learning workflow.</a:t>
            </a:r>
          </a:p>
          <a:p>
            <a:pPr algn="l">
              <a:lnSpc>
                <a:spcPts val="3617"/>
              </a:lnSpc>
              <a:spcBef>
                <a:spcPct val="0"/>
              </a:spcBef>
            </a:pPr>
          </a:p>
        </p:txBody>
      </p:sp>
      <p:sp>
        <p:nvSpPr>
          <p:cNvPr name="TextBox 10" id="10"/>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7912673" y="-3497784"/>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3">
              <a:alphaModFix amt="61000"/>
            </a:blip>
            <a:stretch>
              <a:fillRect l="0" t="0" r="0" b="0"/>
            </a:stretch>
          </a:blipFill>
        </p:spPr>
      </p:sp>
      <p:sp>
        <p:nvSpPr>
          <p:cNvPr name="Freeform 4" id="4"/>
          <p:cNvSpPr/>
          <p:nvPr/>
        </p:nvSpPr>
        <p:spPr>
          <a:xfrm flipH="false" flipV="false" rot="0">
            <a:off x="14540106" y="2626055"/>
            <a:ext cx="3453813" cy="7568117"/>
          </a:xfrm>
          <a:custGeom>
            <a:avLst/>
            <a:gdLst/>
            <a:ahLst/>
            <a:cxnLst/>
            <a:rect r="r" b="b" t="t" l="l"/>
            <a:pathLst>
              <a:path h="7568117" w="3453813">
                <a:moveTo>
                  <a:pt x="0" y="0"/>
                </a:moveTo>
                <a:lnTo>
                  <a:pt x="3453813" y="0"/>
                </a:lnTo>
                <a:lnTo>
                  <a:pt x="3453813" y="7568117"/>
                </a:lnTo>
                <a:lnTo>
                  <a:pt x="0" y="7568117"/>
                </a:lnTo>
                <a:lnTo>
                  <a:pt x="0" y="0"/>
                </a:lnTo>
                <a:close/>
              </a:path>
            </a:pathLst>
          </a:custGeom>
          <a:blipFill>
            <a:blip r:embed="rId4">
              <a:alphaModFix amt="17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494052" y="4433150"/>
            <a:ext cx="13042264" cy="1047750"/>
          </a:xfrm>
          <a:prstGeom prst="rect">
            <a:avLst/>
          </a:prstGeom>
        </p:spPr>
        <p:txBody>
          <a:bodyPr anchor="t" rtlCol="false" tIns="0" lIns="0" bIns="0" rIns="0">
            <a:spAutoFit/>
          </a:bodyPr>
          <a:lstStyle/>
          <a:p>
            <a:pPr algn="ctr">
              <a:lnSpc>
                <a:spcPts val="7950"/>
              </a:lnSpc>
            </a:pPr>
            <a:r>
              <a:rPr lang="en-US" sz="7500">
                <a:solidFill>
                  <a:srgbClr val="FFFFFF"/>
                </a:solidFill>
                <a:latin typeface="Anton"/>
                <a:ea typeface="Anton"/>
                <a:cs typeface="Anton"/>
                <a:sym typeface="Anton"/>
              </a:rPr>
              <a:t>CUSTOMER CHURN PREDICTION</a:t>
            </a:r>
          </a:p>
        </p:txBody>
      </p:sp>
      <p:sp>
        <p:nvSpPr>
          <p:cNvPr name="TextBox 6" id="6"/>
          <p:cNvSpPr txBox="true"/>
          <p:nvPr/>
        </p:nvSpPr>
        <p:spPr>
          <a:xfrm rot="0">
            <a:off x="1028700" y="1075064"/>
            <a:ext cx="6655373" cy="8716421"/>
          </a:xfrm>
          <a:prstGeom prst="rect">
            <a:avLst/>
          </a:prstGeom>
        </p:spPr>
        <p:txBody>
          <a:bodyPr anchor="t" rtlCol="false" tIns="0" lIns="0" bIns="0" rIns="0">
            <a:spAutoFit/>
          </a:bodyPr>
          <a:lstStyle/>
          <a:p>
            <a:pPr algn="l">
              <a:lnSpc>
                <a:spcPts val="3617"/>
              </a:lnSpc>
            </a:pPr>
            <a:r>
              <a:rPr lang="en-US" sz="2583" b="true">
                <a:solidFill>
                  <a:srgbClr val="4ADEDD"/>
                </a:solidFill>
                <a:latin typeface="Codec Pro Bold"/>
                <a:ea typeface="Codec Pro Bold"/>
                <a:cs typeface="Codec Pro Bold"/>
                <a:sym typeface="Codec Pro Bold"/>
              </a:rPr>
              <a:t>Objective:</a:t>
            </a:r>
          </a:p>
          <a:p>
            <a:pPr algn="l">
              <a:lnSpc>
                <a:spcPts val="3617"/>
              </a:lnSpc>
            </a:pPr>
            <a:r>
              <a:rPr lang="en-US" sz="2583">
                <a:solidFill>
                  <a:srgbClr val="FFFFFF"/>
                </a:solidFill>
                <a:latin typeface="Codec Pro"/>
                <a:ea typeface="Codec Pro"/>
                <a:cs typeface="Codec Pro"/>
                <a:sym typeface="Codec Pro"/>
              </a:rPr>
              <a:t> Predict whether a customer will</a:t>
            </a:r>
          </a:p>
          <a:p>
            <a:pPr algn="l">
              <a:lnSpc>
                <a:spcPts val="3617"/>
              </a:lnSpc>
            </a:pPr>
            <a:r>
              <a:rPr lang="en-US" sz="2583">
                <a:solidFill>
                  <a:srgbClr val="FFFFFF"/>
                </a:solidFill>
                <a:latin typeface="Codec Pro"/>
                <a:ea typeface="Codec Pro"/>
                <a:cs typeface="Codec Pro"/>
                <a:sym typeface="Codec Pro"/>
              </a:rPr>
              <a:t> leave the service.</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Algorithms Used:</a:t>
            </a:r>
          </a:p>
          <a:p>
            <a:pPr algn="l">
              <a:lnSpc>
                <a:spcPts val="3617"/>
              </a:lnSpc>
            </a:pPr>
            <a:r>
              <a:rPr lang="en-US" sz="2583">
                <a:solidFill>
                  <a:srgbClr val="FFFFFF"/>
                </a:solidFill>
                <a:latin typeface="Codec Pro"/>
                <a:ea typeface="Codec Pro"/>
                <a:cs typeface="Codec Pro"/>
                <a:sym typeface="Codec Pro"/>
              </a:rPr>
              <a:t> • Decision Tree</a:t>
            </a:r>
          </a:p>
          <a:p>
            <a:pPr algn="l">
              <a:lnSpc>
                <a:spcPts val="3617"/>
              </a:lnSpc>
            </a:pPr>
            <a:r>
              <a:rPr lang="en-US" sz="2583">
                <a:solidFill>
                  <a:srgbClr val="FFFFFF"/>
                </a:solidFill>
                <a:latin typeface="Codec Pro"/>
                <a:ea typeface="Codec Pro"/>
                <a:cs typeface="Codec Pro"/>
                <a:sym typeface="Codec Pro"/>
              </a:rPr>
              <a:t> • Random Forest</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Evaluation Metrics:</a:t>
            </a:r>
          </a:p>
          <a:p>
            <a:pPr algn="l">
              <a:lnSpc>
                <a:spcPts val="3617"/>
              </a:lnSpc>
            </a:pPr>
            <a:r>
              <a:rPr lang="en-US" sz="2583">
                <a:solidFill>
                  <a:srgbClr val="FFFFFF"/>
                </a:solidFill>
                <a:latin typeface="Codec Pro"/>
                <a:ea typeface="Codec Pro"/>
                <a:cs typeface="Codec Pro"/>
                <a:sym typeface="Codec Pro"/>
              </a:rPr>
              <a:t> • Accuracy</a:t>
            </a:r>
          </a:p>
          <a:p>
            <a:pPr algn="l">
              <a:lnSpc>
                <a:spcPts val="3617"/>
              </a:lnSpc>
            </a:pPr>
            <a:r>
              <a:rPr lang="en-US" sz="2583">
                <a:solidFill>
                  <a:srgbClr val="FFFFFF"/>
                </a:solidFill>
                <a:latin typeface="Codec Pro"/>
                <a:ea typeface="Codec Pro"/>
                <a:cs typeface="Codec Pro"/>
                <a:sym typeface="Codec Pro"/>
              </a:rPr>
              <a:t> • Confusion Matrix</a:t>
            </a:r>
          </a:p>
          <a:p>
            <a:pPr algn="l">
              <a:lnSpc>
                <a:spcPts val="3617"/>
              </a:lnSpc>
            </a:pPr>
            <a:r>
              <a:rPr lang="en-US" sz="2583">
                <a:solidFill>
                  <a:srgbClr val="FFFFFF"/>
                </a:solidFill>
                <a:latin typeface="Codec Pro"/>
                <a:ea typeface="Codec Pro"/>
                <a:cs typeface="Codec Pro"/>
                <a:sym typeface="Codec Pro"/>
              </a:rPr>
              <a:t> • ROC-AUC Score</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Result:</a:t>
            </a:r>
          </a:p>
          <a:p>
            <a:pPr algn="l">
              <a:lnSpc>
                <a:spcPts val="3617"/>
              </a:lnSpc>
            </a:pPr>
            <a:r>
              <a:rPr lang="en-US" sz="2583">
                <a:solidFill>
                  <a:srgbClr val="FFFFFF"/>
                </a:solidFill>
                <a:latin typeface="Codec Pro"/>
                <a:ea typeface="Codec Pro"/>
                <a:cs typeface="Codec Pro"/>
                <a:sym typeface="Codec Pro"/>
              </a:rPr>
              <a:t> Random Forest achieved better</a:t>
            </a:r>
          </a:p>
          <a:p>
            <a:pPr algn="l">
              <a:lnSpc>
                <a:spcPts val="3617"/>
              </a:lnSpc>
            </a:pPr>
            <a:r>
              <a:rPr lang="en-US" sz="2583">
                <a:solidFill>
                  <a:srgbClr val="FFFFFF"/>
                </a:solidFill>
                <a:latin typeface="Codec Pro"/>
                <a:ea typeface="Codec Pro"/>
                <a:cs typeface="Codec Pro"/>
                <a:sym typeface="Codec Pro"/>
              </a:rPr>
              <a:t> generalization and higher  prediction</a:t>
            </a:r>
          </a:p>
          <a:p>
            <a:pPr algn="l">
              <a:lnSpc>
                <a:spcPts val="3617"/>
              </a:lnSpc>
            </a:pPr>
            <a:r>
              <a:rPr lang="en-US" sz="2583">
                <a:solidFill>
                  <a:srgbClr val="FFFFFF"/>
                </a:solidFill>
                <a:latin typeface="Codec Pro"/>
                <a:ea typeface="Codec Pro"/>
                <a:cs typeface="Codec Pro"/>
                <a:sym typeface="Codec Pro"/>
              </a:rPr>
              <a:t> accuracy.</a:t>
            </a:r>
          </a:p>
          <a:p>
            <a:pPr algn="l">
              <a:lnSpc>
                <a:spcPts val="3617"/>
              </a:lnSpc>
              <a:spcBef>
                <a:spcPct val="0"/>
              </a:spcBef>
            </a:pPr>
          </a:p>
          <a:p>
            <a:pPr algn="ctr">
              <a:lnSpc>
                <a:spcPts val="3617"/>
              </a:lnSpc>
              <a:spcBef>
                <a:spcPct val="0"/>
              </a:spcBef>
            </a:pPr>
          </a:p>
        </p:txBody>
      </p:sp>
      <p:sp>
        <p:nvSpPr>
          <p:cNvPr name="TextBox 7" id="7"/>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04</a:t>
            </a:r>
          </a:p>
        </p:txBody>
      </p:sp>
      <p:sp>
        <p:nvSpPr>
          <p:cNvPr name="Freeform 8" id="8"/>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17" t="-41920" r="-18932" b="-25458"/>
            </a:stretch>
          </a:blipFill>
        </p:spPr>
      </p:sp>
      <p:sp>
        <p:nvSpPr>
          <p:cNvPr name="Freeform 3" id="3"/>
          <p:cNvSpPr/>
          <p:nvPr/>
        </p:nvSpPr>
        <p:spPr>
          <a:xfrm flipH="false" flipV="false" rot="0">
            <a:off x="15338627" y="7224057"/>
            <a:ext cx="7315200" cy="1064029"/>
          </a:xfrm>
          <a:custGeom>
            <a:avLst/>
            <a:gdLst/>
            <a:ahLst/>
            <a:cxnLst/>
            <a:rect r="r" b="b" t="t" l="l"/>
            <a:pathLst>
              <a:path h="1064029" w="7315200">
                <a:moveTo>
                  <a:pt x="0" y="0"/>
                </a:moveTo>
                <a:lnTo>
                  <a:pt x="7315200" y="0"/>
                </a:lnTo>
                <a:lnTo>
                  <a:pt x="7315200" y="1064029"/>
                </a:lnTo>
                <a:lnTo>
                  <a:pt x="0" y="1064029"/>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434300" y="3568924"/>
            <a:ext cx="4486957" cy="3230022"/>
          </a:xfrm>
          <a:prstGeom prst="rect">
            <a:avLst/>
          </a:prstGeom>
        </p:spPr>
        <p:txBody>
          <a:bodyPr anchor="t" rtlCol="false" tIns="0" lIns="0" bIns="0" rIns="0">
            <a:spAutoFit/>
          </a:bodyPr>
          <a:lstStyle/>
          <a:p>
            <a:pPr algn="l">
              <a:lnSpc>
                <a:spcPts val="3617"/>
              </a:lnSpc>
            </a:pPr>
            <a:r>
              <a:rPr lang="en-US" sz="2583" b="true">
                <a:solidFill>
                  <a:srgbClr val="4ADEDD"/>
                </a:solidFill>
                <a:latin typeface="Codec Pro Bold"/>
                <a:ea typeface="Codec Pro Bold"/>
                <a:cs typeface="Codec Pro Bold"/>
                <a:sym typeface="Codec Pro Bold"/>
              </a:rPr>
              <a:t>Objective:</a:t>
            </a:r>
          </a:p>
          <a:p>
            <a:pPr algn="l">
              <a:lnSpc>
                <a:spcPts val="3617"/>
              </a:lnSpc>
            </a:pPr>
            <a:r>
              <a:rPr lang="en-US" sz="2583">
                <a:solidFill>
                  <a:srgbClr val="FFFFFF"/>
                </a:solidFill>
                <a:latin typeface="Codec Pro"/>
                <a:ea typeface="Codec Pro"/>
                <a:cs typeface="Codec Pro"/>
                <a:sym typeface="Codec Pro"/>
              </a:rPr>
              <a:t> Predict diabetes using</a:t>
            </a:r>
          </a:p>
          <a:p>
            <a:pPr algn="l">
              <a:lnSpc>
                <a:spcPts val="3617"/>
              </a:lnSpc>
            </a:pPr>
            <a:r>
              <a:rPr lang="en-US" sz="2583">
                <a:solidFill>
                  <a:srgbClr val="FFFFFF"/>
                </a:solidFill>
                <a:latin typeface="Codec Pro"/>
                <a:ea typeface="Codec Pro"/>
                <a:cs typeface="Codec Pro"/>
                <a:sym typeface="Codec Pro"/>
              </a:rPr>
              <a:t> patient health parameters.</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Model Used:</a:t>
            </a:r>
          </a:p>
          <a:p>
            <a:pPr algn="l">
              <a:lnSpc>
                <a:spcPts val="3617"/>
              </a:lnSpc>
            </a:pPr>
            <a:r>
              <a:rPr lang="en-US" sz="2583">
                <a:solidFill>
                  <a:srgbClr val="FFFFFF"/>
                </a:solidFill>
                <a:latin typeface="Codec Pro"/>
                <a:ea typeface="Codec Pro"/>
                <a:cs typeface="Codec Pro"/>
                <a:sym typeface="Codec Pro"/>
              </a:rPr>
              <a:t> • Support Vector Classifier</a:t>
            </a:r>
          </a:p>
          <a:p>
            <a:pPr algn="l">
              <a:lnSpc>
                <a:spcPts val="3617"/>
              </a:lnSpc>
              <a:spcBef>
                <a:spcPct val="0"/>
              </a:spcBef>
            </a:pPr>
            <a:r>
              <a:rPr lang="en-US" sz="2583">
                <a:solidFill>
                  <a:srgbClr val="FFFFFF"/>
                </a:solidFill>
                <a:latin typeface="Codec Pro"/>
                <a:ea typeface="Codec Pro"/>
                <a:cs typeface="Codec Pro"/>
                <a:sym typeface="Codec Pro"/>
              </a:rPr>
              <a:t>   (SVC)</a:t>
            </a:r>
          </a:p>
        </p:txBody>
      </p:sp>
      <p:sp>
        <p:nvSpPr>
          <p:cNvPr name="Freeform 5" id="5"/>
          <p:cNvSpPr/>
          <p:nvPr/>
        </p:nvSpPr>
        <p:spPr>
          <a:xfrm flipH="false" flipV="false" rot="0">
            <a:off x="11966976" y="656042"/>
            <a:ext cx="14390404" cy="12285808"/>
          </a:xfrm>
          <a:custGeom>
            <a:avLst/>
            <a:gdLst/>
            <a:ahLst/>
            <a:cxnLst/>
            <a:rect r="r" b="b" t="t" l="l"/>
            <a:pathLst>
              <a:path h="12285808" w="14390404">
                <a:moveTo>
                  <a:pt x="0" y="0"/>
                </a:moveTo>
                <a:lnTo>
                  <a:pt x="14390404" y="0"/>
                </a:lnTo>
                <a:lnTo>
                  <a:pt x="14390404" y="12285808"/>
                </a:lnTo>
                <a:lnTo>
                  <a:pt x="0" y="12285808"/>
                </a:lnTo>
                <a:lnTo>
                  <a:pt x="0" y="0"/>
                </a:lnTo>
                <a:close/>
              </a:path>
            </a:pathLst>
          </a:custGeom>
          <a:blipFill>
            <a:blip r:embed="rId5">
              <a:alphaModFix amt="37000"/>
            </a:blip>
            <a:stretch>
              <a:fillRect l="0" t="0" r="0" b="0"/>
            </a:stretch>
          </a:blipFill>
        </p:spPr>
      </p:sp>
      <p:sp>
        <p:nvSpPr>
          <p:cNvPr name="Freeform 6" id="6"/>
          <p:cNvSpPr/>
          <p:nvPr/>
        </p:nvSpPr>
        <p:spPr>
          <a:xfrm flipH="false" flipV="false" rot="0">
            <a:off x="-6166502" y="-6922863"/>
            <a:ext cx="14390404" cy="12285808"/>
          </a:xfrm>
          <a:custGeom>
            <a:avLst/>
            <a:gdLst/>
            <a:ahLst/>
            <a:cxnLst/>
            <a:rect r="r" b="b" t="t" l="l"/>
            <a:pathLst>
              <a:path h="12285808" w="14390404">
                <a:moveTo>
                  <a:pt x="0" y="0"/>
                </a:moveTo>
                <a:lnTo>
                  <a:pt x="14390404" y="0"/>
                </a:lnTo>
                <a:lnTo>
                  <a:pt x="14390404" y="12285808"/>
                </a:lnTo>
                <a:lnTo>
                  <a:pt x="0" y="12285808"/>
                </a:lnTo>
                <a:lnTo>
                  <a:pt x="0" y="0"/>
                </a:lnTo>
                <a:close/>
              </a:path>
            </a:pathLst>
          </a:custGeom>
          <a:blipFill>
            <a:blip r:embed="rId5">
              <a:alphaModFix amt="37000"/>
            </a:blip>
            <a:stretch>
              <a:fillRect l="0" t="0" r="0" b="0"/>
            </a:stretch>
          </a:blipFill>
        </p:spPr>
      </p:sp>
      <p:sp>
        <p:nvSpPr>
          <p:cNvPr name="TextBox 7" id="7"/>
          <p:cNvSpPr txBox="true"/>
          <p:nvPr/>
        </p:nvSpPr>
        <p:spPr>
          <a:xfrm rot="0">
            <a:off x="11799227" y="3111724"/>
            <a:ext cx="8191782" cy="4144422"/>
          </a:xfrm>
          <a:prstGeom prst="rect">
            <a:avLst/>
          </a:prstGeom>
        </p:spPr>
        <p:txBody>
          <a:bodyPr anchor="t" rtlCol="false" tIns="0" lIns="0" bIns="0" rIns="0">
            <a:spAutoFit/>
          </a:bodyPr>
          <a:lstStyle/>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Key Features:</a:t>
            </a:r>
          </a:p>
          <a:p>
            <a:pPr algn="l">
              <a:lnSpc>
                <a:spcPts val="3617"/>
              </a:lnSpc>
            </a:pPr>
            <a:r>
              <a:rPr lang="en-US" sz="2583">
                <a:solidFill>
                  <a:srgbClr val="FFFFFF"/>
                </a:solidFill>
                <a:latin typeface="Codec Pro"/>
                <a:ea typeface="Codec Pro"/>
                <a:cs typeface="Codec Pro"/>
                <a:sym typeface="Codec Pro"/>
              </a:rPr>
              <a:t> • Glucose Level    • BMI</a:t>
            </a:r>
          </a:p>
          <a:p>
            <a:pPr algn="l">
              <a:lnSpc>
                <a:spcPts val="3617"/>
              </a:lnSpc>
            </a:pPr>
            <a:r>
              <a:rPr lang="en-US" sz="2583">
                <a:solidFill>
                  <a:srgbClr val="FFFFFF"/>
                </a:solidFill>
                <a:latin typeface="Codec Pro"/>
                <a:ea typeface="Codec Pro"/>
                <a:cs typeface="Codec Pro"/>
                <a:sym typeface="Codec Pro"/>
              </a:rPr>
              <a:t> • Age  • Blood Pressure</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Evaluation:</a:t>
            </a:r>
          </a:p>
          <a:p>
            <a:pPr algn="l">
              <a:lnSpc>
                <a:spcPts val="3617"/>
              </a:lnSpc>
            </a:pPr>
            <a:r>
              <a:rPr lang="en-US" sz="2583">
                <a:solidFill>
                  <a:srgbClr val="FFFFFF"/>
                </a:solidFill>
                <a:latin typeface="Codec Pro"/>
                <a:ea typeface="Codec Pro"/>
                <a:cs typeface="Codec Pro"/>
                <a:sym typeface="Codec Pro"/>
              </a:rPr>
              <a:t> • Accuracy</a:t>
            </a:r>
          </a:p>
          <a:p>
            <a:pPr algn="l">
              <a:lnSpc>
                <a:spcPts val="3617"/>
              </a:lnSpc>
              <a:spcBef>
                <a:spcPct val="0"/>
              </a:spcBef>
            </a:pPr>
            <a:r>
              <a:rPr lang="en-US" sz="2583">
                <a:solidFill>
                  <a:srgbClr val="FFFFFF"/>
                </a:solidFill>
                <a:latin typeface="Codec Pro"/>
                <a:ea typeface="Codec Pro"/>
                <a:cs typeface="Codec Pro"/>
                <a:sym typeface="Codec Pro"/>
              </a:rPr>
              <a:t> • ROC-AUC</a:t>
            </a:r>
          </a:p>
          <a:p>
            <a:pPr algn="l">
              <a:lnSpc>
                <a:spcPts val="3617"/>
              </a:lnSpc>
              <a:spcBef>
                <a:spcPct val="0"/>
              </a:spcBef>
            </a:pPr>
          </a:p>
        </p:txBody>
      </p:sp>
      <p:sp>
        <p:nvSpPr>
          <p:cNvPr name="TextBox 8" id="8"/>
          <p:cNvSpPr txBox="true"/>
          <p:nvPr/>
        </p:nvSpPr>
        <p:spPr>
          <a:xfrm rot="0">
            <a:off x="6434300" y="7160896"/>
            <a:ext cx="9207317" cy="1858422"/>
          </a:xfrm>
          <a:prstGeom prst="rect">
            <a:avLst/>
          </a:prstGeom>
        </p:spPr>
        <p:txBody>
          <a:bodyPr anchor="t" rtlCol="false" tIns="0" lIns="0" bIns="0" rIns="0">
            <a:spAutoFit/>
          </a:bodyPr>
          <a:lstStyle/>
          <a:p>
            <a:pPr algn="l">
              <a:lnSpc>
                <a:spcPts val="3617"/>
              </a:lnSpc>
            </a:pPr>
            <a:r>
              <a:rPr lang="en-US" sz="2583" b="true">
                <a:solidFill>
                  <a:srgbClr val="4ADEDD"/>
                </a:solidFill>
                <a:latin typeface="Codec Pro Bold"/>
                <a:ea typeface="Codec Pro Bold"/>
                <a:cs typeface="Codec Pro Bold"/>
                <a:sym typeface="Codec Pro Bold"/>
              </a:rPr>
              <a:t>Result:</a:t>
            </a:r>
          </a:p>
          <a:p>
            <a:pPr algn="l">
              <a:lnSpc>
                <a:spcPts val="3617"/>
              </a:lnSpc>
            </a:pPr>
            <a:r>
              <a:rPr lang="en-US" sz="2583">
                <a:solidFill>
                  <a:srgbClr val="FFFFFF"/>
                </a:solidFill>
                <a:latin typeface="Codec Pro"/>
                <a:ea typeface="Codec Pro"/>
                <a:cs typeface="Codec Pro"/>
                <a:sym typeface="Codec Pro"/>
              </a:rPr>
              <a:t> Model achieved reliable classification performance for</a:t>
            </a:r>
          </a:p>
          <a:p>
            <a:pPr algn="l">
              <a:lnSpc>
                <a:spcPts val="3617"/>
              </a:lnSpc>
              <a:spcBef>
                <a:spcPct val="0"/>
              </a:spcBef>
            </a:pPr>
            <a:r>
              <a:rPr lang="en-US" sz="2583">
                <a:solidFill>
                  <a:srgbClr val="FFFFFF"/>
                </a:solidFill>
                <a:latin typeface="Codec Pro"/>
                <a:ea typeface="Codec Pro"/>
                <a:cs typeface="Codec Pro"/>
                <a:sym typeface="Codec Pro"/>
              </a:rPr>
              <a:t> medical prediction.</a:t>
            </a:r>
          </a:p>
          <a:p>
            <a:pPr algn="l">
              <a:lnSpc>
                <a:spcPts val="3617"/>
              </a:lnSpc>
              <a:spcBef>
                <a:spcPct val="0"/>
              </a:spcBef>
            </a:pPr>
          </a:p>
        </p:txBody>
      </p:sp>
      <p:sp>
        <p:nvSpPr>
          <p:cNvPr name="Freeform 9" id="9"/>
          <p:cNvSpPr/>
          <p:nvPr/>
        </p:nvSpPr>
        <p:spPr>
          <a:xfrm flipH="false" flipV="false" rot="0">
            <a:off x="12675809" y="-43695"/>
            <a:ext cx="7315200" cy="1064029"/>
          </a:xfrm>
          <a:custGeom>
            <a:avLst/>
            <a:gdLst/>
            <a:ahLst/>
            <a:cxnLst/>
            <a:rect r="r" b="b" t="t" l="l"/>
            <a:pathLst>
              <a:path h="1064029" w="7315200">
                <a:moveTo>
                  <a:pt x="0" y="0"/>
                </a:moveTo>
                <a:lnTo>
                  <a:pt x="7315200" y="0"/>
                </a:lnTo>
                <a:lnTo>
                  <a:pt x="7315200" y="1064029"/>
                </a:lnTo>
                <a:lnTo>
                  <a:pt x="0" y="1064029"/>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6434300" y="1260940"/>
            <a:ext cx="10596259" cy="1974610"/>
          </a:xfrm>
          <a:prstGeom prst="rect">
            <a:avLst/>
          </a:prstGeom>
        </p:spPr>
        <p:txBody>
          <a:bodyPr anchor="t" rtlCol="false" tIns="0" lIns="0" bIns="0" rIns="0">
            <a:spAutoFit/>
          </a:bodyPr>
          <a:lstStyle/>
          <a:p>
            <a:pPr algn="l">
              <a:lnSpc>
                <a:spcPts val="7665"/>
              </a:lnSpc>
            </a:pPr>
            <a:r>
              <a:rPr lang="en-US" sz="7231">
                <a:solidFill>
                  <a:srgbClr val="FFFFFF"/>
                </a:solidFill>
                <a:latin typeface="Anton"/>
                <a:ea typeface="Anton"/>
                <a:cs typeface="Anton"/>
                <a:sym typeface="Anton"/>
              </a:rPr>
              <a:t>DIABETES PREDICTION </a:t>
            </a:r>
          </a:p>
          <a:p>
            <a:pPr algn="l">
              <a:lnSpc>
                <a:spcPts val="7665"/>
              </a:lnSpc>
            </a:pPr>
            <a:r>
              <a:rPr lang="en-US" sz="7231">
                <a:solidFill>
                  <a:srgbClr val="FFFFFF"/>
                </a:solidFill>
                <a:latin typeface="Anton"/>
                <a:ea typeface="Anton"/>
                <a:cs typeface="Anton"/>
                <a:sym typeface="Anton"/>
              </a:rPr>
              <a:t>SYSTEM</a:t>
            </a:r>
          </a:p>
        </p:txBody>
      </p:sp>
      <p:sp>
        <p:nvSpPr>
          <p:cNvPr name="TextBox 12" id="12"/>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05</a:t>
            </a:r>
          </a:p>
        </p:txBody>
      </p:sp>
      <p:sp>
        <p:nvSpPr>
          <p:cNvPr name="TextBox 13" id="13"/>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12279374" y="-2029641"/>
            <a:ext cx="10974678" cy="9369631"/>
          </a:xfrm>
          <a:custGeom>
            <a:avLst/>
            <a:gdLst/>
            <a:ahLst/>
            <a:cxnLst/>
            <a:rect r="r" b="b" t="t" l="l"/>
            <a:pathLst>
              <a:path h="9369631" w="10974678">
                <a:moveTo>
                  <a:pt x="0" y="0"/>
                </a:moveTo>
                <a:lnTo>
                  <a:pt x="10974678" y="0"/>
                </a:lnTo>
                <a:lnTo>
                  <a:pt x="10974678" y="9369632"/>
                </a:lnTo>
                <a:lnTo>
                  <a:pt x="0" y="9369632"/>
                </a:lnTo>
                <a:lnTo>
                  <a:pt x="0" y="0"/>
                </a:lnTo>
                <a:close/>
              </a:path>
            </a:pathLst>
          </a:custGeom>
          <a:blipFill>
            <a:blip r:embed="rId3">
              <a:alphaModFix amt="61000"/>
            </a:blip>
            <a:stretch>
              <a:fillRect l="0" t="0" r="0" b="0"/>
            </a:stretch>
          </a:blipFill>
        </p:spPr>
      </p:sp>
      <p:sp>
        <p:nvSpPr>
          <p:cNvPr name="TextBox 4" id="4"/>
          <p:cNvSpPr txBox="true"/>
          <p:nvPr/>
        </p:nvSpPr>
        <p:spPr>
          <a:xfrm rot="0">
            <a:off x="3747894" y="1865792"/>
            <a:ext cx="10792212" cy="1004316"/>
          </a:xfrm>
          <a:prstGeom prst="rect">
            <a:avLst/>
          </a:prstGeom>
        </p:spPr>
        <p:txBody>
          <a:bodyPr anchor="t" rtlCol="false" tIns="0" lIns="0" bIns="0" rIns="0">
            <a:spAutoFit/>
          </a:bodyPr>
          <a:lstStyle/>
          <a:p>
            <a:pPr algn="ctr">
              <a:lnSpc>
                <a:spcPts val="7631"/>
              </a:lnSpc>
            </a:pPr>
            <a:r>
              <a:rPr lang="en-US" sz="7199">
                <a:solidFill>
                  <a:srgbClr val="FFFFFF"/>
                </a:solidFill>
                <a:latin typeface="Anton"/>
                <a:ea typeface="Anton"/>
                <a:cs typeface="Anton"/>
                <a:sym typeface="Anton"/>
              </a:rPr>
              <a:t>HEART DISEASE PREDICTION</a:t>
            </a:r>
          </a:p>
        </p:txBody>
      </p:sp>
      <p:sp>
        <p:nvSpPr>
          <p:cNvPr name="TextBox 5" id="5"/>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06</a:t>
            </a:r>
          </a:p>
        </p:txBody>
      </p:sp>
      <p:sp>
        <p:nvSpPr>
          <p:cNvPr name="Freeform 6" id="6"/>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
        <p:nvSpPr>
          <p:cNvPr name="TextBox 8" id="8"/>
          <p:cNvSpPr txBox="true"/>
          <p:nvPr/>
        </p:nvSpPr>
        <p:spPr>
          <a:xfrm rot="0">
            <a:off x="4867041" y="3143697"/>
            <a:ext cx="4486957" cy="14012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Objective:</a:t>
            </a:r>
          </a:p>
          <a:p>
            <a:pPr algn="ctr">
              <a:lnSpc>
                <a:spcPts val="3617"/>
              </a:lnSpc>
            </a:pPr>
            <a:r>
              <a:rPr lang="en-US" sz="2583">
                <a:solidFill>
                  <a:srgbClr val="FFFFFF"/>
                </a:solidFill>
                <a:latin typeface="Codec Pro"/>
                <a:ea typeface="Codec Pro"/>
                <a:cs typeface="Codec Pro"/>
                <a:sym typeface="Codec Pro"/>
              </a:rPr>
              <a:t>Classify patients based on</a:t>
            </a:r>
          </a:p>
          <a:p>
            <a:pPr algn="ctr">
              <a:lnSpc>
                <a:spcPts val="3617"/>
              </a:lnSpc>
              <a:spcBef>
                <a:spcPct val="0"/>
              </a:spcBef>
            </a:pPr>
            <a:r>
              <a:rPr lang="en-US" sz="2583">
                <a:solidFill>
                  <a:srgbClr val="FFFFFF"/>
                </a:solidFill>
                <a:latin typeface="Codec Pro"/>
                <a:ea typeface="Codec Pro"/>
                <a:cs typeface="Codec Pro"/>
                <a:sym typeface="Codec Pro"/>
              </a:rPr>
              <a:t>heart disease risk.</a:t>
            </a:r>
          </a:p>
        </p:txBody>
      </p:sp>
      <p:sp>
        <p:nvSpPr>
          <p:cNvPr name="TextBox 9" id="9"/>
          <p:cNvSpPr txBox="true"/>
          <p:nvPr/>
        </p:nvSpPr>
        <p:spPr>
          <a:xfrm rot="0">
            <a:off x="3129875" y="4896105"/>
            <a:ext cx="12028250" cy="14012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Why Logistic Regre</a:t>
            </a:r>
            <a:r>
              <a:rPr lang="en-US" sz="2583" b="true">
                <a:solidFill>
                  <a:srgbClr val="4ADEDD"/>
                </a:solidFill>
                <a:latin typeface="Codec Pro Bold"/>
                <a:ea typeface="Codec Pro Bold"/>
                <a:cs typeface="Codec Pro Bold"/>
                <a:sym typeface="Codec Pro Bold"/>
              </a:rPr>
              <a:t>ssion?</a:t>
            </a:r>
          </a:p>
          <a:p>
            <a:pPr algn="ctr">
              <a:lnSpc>
                <a:spcPts val="3617"/>
              </a:lnSpc>
            </a:pPr>
            <a:r>
              <a:rPr lang="en-US" sz="2583" b="true">
                <a:solidFill>
                  <a:srgbClr val="4ADEDD"/>
                </a:solidFill>
                <a:latin typeface="Codec Pro Bold"/>
                <a:ea typeface="Codec Pro Bold"/>
                <a:cs typeface="Codec Pro Bold"/>
                <a:sym typeface="Codec Pro Bold"/>
              </a:rPr>
              <a:t> </a:t>
            </a:r>
            <a:r>
              <a:rPr lang="en-US" sz="2583" b="true">
                <a:solidFill>
                  <a:srgbClr val="FFFFFF"/>
                </a:solidFill>
                <a:latin typeface="Codec Pro Bold"/>
                <a:ea typeface="Codec Pro Bold"/>
                <a:cs typeface="Codec Pro Bold"/>
                <a:sym typeface="Codec Pro Bold"/>
              </a:rPr>
              <a:t>• Interpretable  • Suitable for bin</a:t>
            </a:r>
            <a:r>
              <a:rPr lang="en-US" sz="2583" b="true">
                <a:solidFill>
                  <a:srgbClr val="FFFFFF"/>
                </a:solidFill>
                <a:latin typeface="Codec Pro Bold"/>
                <a:ea typeface="Codec Pro Bold"/>
                <a:cs typeface="Codec Pro Bold"/>
                <a:sym typeface="Codec Pro Bold"/>
              </a:rPr>
              <a:t>ary classification</a:t>
            </a:r>
          </a:p>
          <a:p>
            <a:pPr algn="ctr">
              <a:lnSpc>
                <a:spcPts val="3617"/>
              </a:lnSpc>
              <a:spcBef>
                <a:spcPct val="0"/>
              </a:spcBef>
            </a:pPr>
            <a:r>
              <a:rPr lang="en-US" b="true" sz="2583">
                <a:solidFill>
                  <a:srgbClr val="FFFFFF"/>
                </a:solidFill>
                <a:latin typeface="Codec Pro Bold"/>
                <a:ea typeface="Codec Pro Bold"/>
                <a:cs typeface="Codec Pro Bold"/>
                <a:sym typeface="Codec Pro Bold"/>
              </a:rPr>
              <a:t> • Good baseline performance</a:t>
            </a:r>
          </a:p>
        </p:txBody>
      </p:sp>
      <p:sp>
        <p:nvSpPr>
          <p:cNvPr name="TextBox 10" id="10"/>
          <p:cNvSpPr txBox="true"/>
          <p:nvPr/>
        </p:nvSpPr>
        <p:spPr>
          <a:xfrm rot="0">
            <a:off x="4342876" y="6648512"/>
            <a:ext cx="9602248" cy="18584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Result:</a:t>
            </a:r>
          </a:p>
          <a:p>
            <a:pPr algn="ctr">
              <a:lnSpc>
                <a:spcPts val="3617"/>
              </a:lnSpc>
            </a:pPr>
            <a:r>
              <a:rPr lang="en-US" sz="2583" b="true">
                <a:solidFill>
                  <a:srgbClr val="FFFFFF"/>
                </a:solidFill>
                <a:latin typeface="Codec Pro Bold"/>
                <a:ea typeface="Codec Pro Bold"/>
                <a:cs typeface="Codec Pro Bold"/>
                <a:sym typeface="Codec Pro Bold"/>
              </a:rPr>
              <a:t>Provided con</a:t>
            </a:r>
            <a:r>
              <a:rPr lang="en-US" sz="2583" b="true">
                <a:solidFill>
                  <a:srgbClr val="FFFFFF"/>
                </a:solidFill>
                <a:latin typeface="Codec Pro Bold"/>
                <a:ea typeface="Codec Pro Bold"/>
                <a:cs typeface="Codec Pro Bold"/>
                <a:sym typeface="Codec Pro Bold"/>
              </a:rPr>
              <a:t>sistent and interpretable predi</a:t>
            </a:r>
            <a:r>
              <a:rPr lang="en-US" sz="2583" b="true">
                <a:solidFill>
                  <a:srgbClr val="FFFFFF"/>
                </a:solidFill>
                <a:latin typeface="Codec Pro Bold"/>
                <a:ea typeface="Codec Pro Bold"/>
                <a:cs typeface="Codec Pro Bold"/>
                <a:sym typeface="Codec Pro Bold"/>
              </a:rPr>
              <a:t>ctions for healthcare analysis.</a:t>
            </a:r>
          </a:p>
          <a:p>
            <a:pPr algn="ctr">
              <a:lnSpc>
                <a:spcPts val="3617"/>
              </a:lnSpc>
              <a:spcBef>
                <a:spcPct val="0"/>
              </a:spcBef>
            </a:pPr>
          </a:p>
        </p:txBody>
      </p:sp>
      <p:sp>
        <p:nvSpPr>
          <p:cNvPr name="TextBox 11" id="11"/>
          <p:cNvSpPr txBox="true"/>
          <p:nvPr/>
        </p:nvSpPr>
        <p:spPr>
          <a:xfrm rot="0">
            <a:off x="9144000" y="3143697"/>
            <a:ext cx="4486957" cy="14012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Model Used:</a:t>
            </a:r>
          </a:p>
          <a:p>
            <a:pPr algn="ctr">
              <a:lnSpc>
                <a:spcPts val="3617"/>
              </a:lnSpc>
            </a:pPr>
            <a:r>
              <a:rPr lang="en-US" sz="2583">
                <a:solidFill>
                  <a:srgbClr val="FFFFFF"/>
                </a:solidFill>
                <a:latin typeface="Codec Pro"/>
                <a:ea typeface="Codec Pro"/>
                <a:cs typeface="Codec Pro"/>
                <a:sym typeface="Codec Pro"/>
              </a:rPr>
              <a:t> • Logistic Regre</a:t>
            </a:r>
            <a:r>
              <a:rPr lang="en-US" sz="2583">
                <a:solidFill>
                  <a:srgbClr val="FFFFFF"/>
                </a:solidFill>
                <a:latin typeface="Codec Pro"/>
                <a:ea typeface="Codec Pro"/>
                <a:cs typeface="Codec Pro"/>
                <a:sym typeface="Codec Pro"/>
              </a:rPr>
              <a:t>ssion</a:t>
            </a:r>
          </a:p>
          <a:p>
            <a:pPr algn="ctr">
              <a:lnSpc>
                <a:spcPts val="3617"/>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2279374" y="-1672132"/>
            <a:ext cx="10974678" cy="9369631"/>
          </a:xfrm>
          <a:custGeom>
            <a:avLst/>
            <a:gdLst/>
            <a:ahLst/>
            <a:cxnLst/>
            <a:rect r="r" b="b" t="t" l="l"/>
            <a:pathLst>
              <a:path h="9369631" w="10974678">
                <a:moveTo>
                  <a:pt x="0" y="0"/>
                </a:moveTo>
                <a:lnTo>
                  <a:pt x="10974678" y="0"/>
                </a:lnTo>
                <a:lnTo>
                  <a:pt x="10974678" y="9369632"/>
                </a:lnTo>
                <a:lnTo>
                  <a:pt x="0" y="9369632"/>
                </a:lnTo>
                <a:lnTo>
                  <a:pt x="0" y="0"/>
                </a:lnTo>
                <a:close/>
              </a:path>
            </a:pathLst>
          </a:custGeom>
          <a:blipFill>
            <a:blip r:embed="rId3">
              <a:alphaModFix amt="61000"/>
            </a:blip>
            <a:stretch>
              <a:fillRect l="0" t="0" r="0" b="0"/>
            </a:stretch>
          </a:blipFill>
        </p:spPr>
      </p:sp>
      <p:sp>
        <p:nvSpPr>
          <p:cNvPr name="TextBox 4" id="4"/>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07</a:t>
            </a:r>
          </a:p>
        </p:txBody>
      </p:sp>
      <p:sp>
        <p:nvSpPr>
          <p:cNvPr name="TextBox 5" id="5"/>
          <p:cNvSpPr txBox="true"/>
          <p:nvPr/>
        </p:nvSpPr>
        <p:spPr>
          <a:xfrm rot="0">
            <a:off x="6744104" y="4322599"/>
            <a:ext cx="10792212" cy="1047750"/>
          </a:xfrm>
          <a:prstGeom prst="rect">
            <a:avLst/>
          </a:prstGeom>
        </p:spPr>
        <p:txBody>
          <a:bodyPr anchor="t" rtlCol="false" tIns="0" lIns="0" bIns="0" rIns="0">
            <a:spAutoFit/>
          </a:bodyPr>
          <a:lstStyle/>
          <a:p>
            <a:pPr algn="l">
              <a:lnSpc>
                <a:spcPts val="7950"/>
              </a:lnSpc>
            </a:pPr>
            <a:r>
              <a:rPr lang="en-US" sz="7500">
                <a:solidFill>
                  <a:srgbClr val="FFFFFF"/>
                </a:solidFill>
                <a:latin typeface="Anton"/>
                <a:ea typeface="Anton"/>
                <a:cs typeface="Anton"/>
                <a:sym typeface="Anton"/>
              </a:rPr>
              <a:t>LOAN STATUS PREDICTION</a:t>
            </a:r>
          </a:p>
        </p:txBody>
      </p:sp>
      <p:sp>
        <p:nvSpPr>
          <p:cNvPr name="TextBox 6" id="6"/>
          <p:cNvSpPr txBox="true"/>
          <p:nvPr/>
        </p:nvSpPr>
        <p:spPr>
          <a:xfrm rot="0">
            <a:off x="1028700" y="964513"/>
            <a:ext cx="16090917" cy="8716421"/>
          </a:xfrm>
          <a:prstGeom prst="rect">
            <a:avLst/>
          </a:prstGeom>
        </p:spPr>
        <p:txBody>
          <a:bodyPr anchor="t" rtlCol="false" tIns="0" lIns="0" bIns="0" rIns="0">
            <a:spAutoFit/>
          </a:bodyPr>
          <a:lstStyle/>
          <a:p>
            <a:pPr algn="l">
              <a:lnSpc>
                <a:spcPts val="3617"/>
              </a:lnSpc>
            </a:pPr>
            <a:r>
              <a:rPr lang="en-US" sz="2583" b="true">
                <a:solidFill>
                  <a:srgbClr val="4ADEDD"/>
                </a:solidFill>
                <a:latin typeface="Codec Pro Bold"/>
                <a:ea typeface="Codec Pro Bold"/>
                <a:cs typeface="Codec Pro Bold"/>
                <a:sym typeface="Codec Pro Bold"/>
              </a:rPr>
              <a:t>Objective:</a:t>
            </a:r>
          </a:p>
          <a:p>
            <a:pPr algn="l">
              <a:lnSpc>
                <a:spcPts val="3617"/>
              </a:lnSpc>
            </a:pPr>
            <a:r>
              <a:rPr lang="en-US" sz="2583">
                <a:solidFill>
                  <a:srgbClr val="FFFFFF"/>
                </a:solidFill>
                <a:latin typeface="Codec Pro"/>
                <a:ea typeface="Codec Pro"/>
                <a:cs typeface="Codec Pro"/>
                <a:sym typeface="Codec Pro"/>
              </a:rPr>
              <a:t> Predict whether a loan application will be approved.</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Model Used:</a:t>
            </a:r>
          </a:p>
          <a:p>
            <a:pPr algn="l">
              <a:lnSpc>
                <a:spcPts val="3617"/>
              </a:lnSpc>
            </a:pPr>
            <a:r>
              <a:rPr lang="en-US" sz="2583">
                <a:solidFill>
                  <a:srgbClr val="FFFFFF"/>
                </a:solidFill>
                <a:latin typeface="Codec Pro"/>
                <a:ea typeface="Codec Pro"/>
                <a:cs typeface="Codec Pro"/>
                <a:sym typeface="Codec Pro"/>
              </a:rPr>
              <a:t> • Support Vector Classifier (SVC)</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Input Features:</a:t>
            </a:r>
          </a:p>
          <a:p>
            <a:pPr algn="l">
              <a:lnSpc>
                <a:spcPts val="3617"/>
              </a:lnSpc>
            </a:pPr>
            <a:r>
              <a:rPr lang="en-US" sz="2583">
                <a:solidFill>
                  <a:srgbClr val="FFFFFF"/>
                </a:solidFill>
                <a:latin typeface="Codec Pro"/>
                <a:ea typeface="Codec Pro"/>
                <a:cs typeface="Codec Pro"/>
                <a:sym typeface="Codec Pro"/>
              </a:rPr>
              <a:t> • Income</a:t>
            </a:r>
          </a:p>
          <a:p>
            <a:pPr algn="l">
              <a:lnSpc>
                <a:spcPts val="3617"/>
              </a:lnSpc>
            </a:pPr>
            <a:r>
              <a:rPr lang="en-US" sz="2583">
                <a:solidFill>
                  <a:srgbClr val="FFFFFF"/>
                </a:solidFill>
                <a:latin typeface="Codec Pro"/>
                <a:ea typeface="Codec Pro"/>
                <a:cs typeface="Codec Pro"/>
                <a:sym typeface="Codec Pro"/>
              </a:rPr>
              <a:t> • Credit History</a:t>
            </a:r>
          </a:p>
          <a:p>
            <a:pPr algn="l">
              <a:lnSpc>
                <a:spcPts val="3617"/>
              </a:lnSpc>
            </a:pPr>
            <a:r>
              <a:rPr lang="en-US" sz="2583">
                <a:solidFill>
                  <a:srgbClr val="FFFFFF"/>
                </a:solidFill>
                <a:latin typeface="Codec Pro"/>
                <a:ea typeface="Codec Pro"/>
                <a:cs typeface="Codec Pro"/>
                <a:sym typeface="Codec Pro"/>
              </a:rPr>
              <a:t> • Loan Amount</a:t>
            </a:r>
          </a:p>
          <a:p>
            <a:pPr algn="l">
              <a:lnSpc>
                <a:spcPts val="3617"/>
              </a:lnSpc>
            </a:pPr>
            <a:r>
              <a:rPr lang="en-US" sz="2583">
                <a:solidFill>
                  <a:srgbClr val="FFFFFF"/>
                </a:solidFill>
                <a:latin typeface="Codec Pro"/>
                <a:ea typeface="Codec Pro"/>
                <a:cs typeface="Codec Pro"/>
                <a:sym typeface="Codec Pro"/>
              </a:rPr>
              <a:t> • Employment Status</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Evaluation Metrics:</a:t>
            </a:r>
          </a:p>
          <a:p>
            <a:pPr algn="l">
              <a:lnSpc>
                <a:spcPts val="3617"/>
              </a:lnSpc>
            </a:pPr>
            <a:r>
              <a:rPr lang="en-US" sz="2583">
                <a:solidFill>
                  <a:srgbClr val="FFFFFF"/>
                </a:solidFill>
                <a:latin typeface="Codec Pro"/>
                <a:ea typeface="Codec Pro"/>
                <a:cs typeface="Codec Pro"/>
                <a:sym typeface="Codec Pro"/>
              </a:rPr>
              <a:t> • Accuracy</a:t>
            </a:r>
          </a:p>
          <a:p>
            <a:pPr algn="l">
              <a:lnSpc>
                <a:spcPts val="3617"/>
              </a:lnSpc>
            </a:pPr>
            <a:r>
              <a:rPr lang="en-US" sz="2583">
                <a:solidFill>
                  <a:srgbClr val="FFFFFF"/>
                </a:solidFill>
                <a:latin typeface="Codec Pro"/>
                <a:ea typeface="Codec Pro"/>
                <a:cs typeface="Codec Pro"/>
                <a:sym typeface="Codec Pro"/>
              </a:rPr>
              <a:t> • ROC-AUC</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Result:</a:t>
            </a:r>
          </a:p>
          <a:p>
            <a:pPr algn="l">
              <a:lnSpc>
                <a:spcPts val="3617"/>
              </a:lnSpc>
              <a:spcBef>
                <a:spcPct val="0"/>
              </a:spcBef>
            </a:pPr>
            <a:r>
              <a:rPr lang="en-US" sz="2583">
                <a:solidFill>
                  <a:srgbClr val="FFFFFF"/>
                </a:solidFill>
                <a:latin typeface="Codec Pro"/>
                <a:ea typeface="Codec Pro"/>
                <a:cs typeface="Codec Pro"/>
                <a:sym typeface="Codec Pro"/>
              </a:rPr>
              <a:t> Successfully classified loan approval outcomes with strong performance.</a:t>
            </a:r>
          </a:p>
          <a:p>
            <a:pPr algn="l">
              <a:lnSpc>
                <a:spcPts val="3617"/>
              </a:lnSpc>
              <a:spcBef>
                <a:spcPct val="0"/>
              </a:spcBef>
            </a:pPr>
          </a:p>
        </p:txBody>
      </p:sp>
      <p:sp>
        <p:nvSpPr>
          <p:cNvPr name="Freeform 7" id="7"/>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17" t="0" r="-3317" b="0"/>
            </a:stretch>
          </a:blipFill>
        </p:spPr>
      </p:sp>
      <p:sp>
        <p:nvSpPr>
          <p:cNvPr name="Freeform 3" id="3"/>
          <p:cNvSpPr/>
          <p:nvPr/>
        </p:nvSpPr>
        <p:spPr>
          <a:xfrm flipH="false" flipV="false" rot="0">
            <a:off x="11771961" y="-3514501"/>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3">
              <a:alphaModFix amt="61000"/>
            </a:blip>
            <a:stretch>
              <a:fillRect l="0" t="0" r="0" b="0"/>
            </a:stretch>
          </a:blipFill>
        </p:spPr>
      </p:sp>
      <p:sp>
        <p:nvSpPr>
          <p:cNvPr name="Freeform 4" id="4"/>
          <p:cNvSpPr/>
          <p:nvPr/>
        </p:nvSpPr>
        <p:spPr>
          <a:xfrm flipH="false" flipV="false" rot="0">
            <a:off x="-3561551" y="3909031"/>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3">
              <a:alphaModFix amt="61000"/>
            </a:blip>
            <a:stretch>
              <a:fillRect l="0" t="0" r="0" b="0"/>
            </a:stretch>
          </a:blipFill>
        </p:spPr>
      </p:sp>
      <p:sp>
        <p:nvSpPr>
          <p:cNvPr name="Freeform 5" id="5"/>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8519" y="4659938"/>
            <a:ext cx="4028613" cy="4114800"/>
          </a:xfrm>
          <a:custGeom>
            <a:avLst/>
            <a:gdLst/>
            <a:ahLst/>
            <a:cxnLst/>
            <a:rect r="r" b="b" t="t" l="l"/>
            <a:pathLst>
              <a:path h="4114800" w="4028613">
                <a:moveTo>
                  <a:pt x="0" y="0"/>
                </a:moveTo>
                <a:lnTo>
                  <a:pt x="4028613" y="0"/>
                </a:lnTo>
                <a:lnTo>
                  <a:pt x="4028613" y="4114800"/>
                </a:lnTo>
                <a:lnTo>
                  <a:pt x="0" y="4114800"/>
                </a:lnTo>
                <a:lnTo>
                  <a:pt x="0" y="0"/>
                </a:lnTo>
                <a:close/>
              </a:path>
            </a:pathLst>
          </a:custGeom>
          <a:blipFill>
            <a:blip r:embed="rId6">
              <a:alphaModFix amt="25000"/>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08</a:t>
            </a:r>
          </a:p>
        </p:txBody>
      </p:sp>
      <p:sp>
        <p:nvSpPr>
          <p:cNvPr name="TextBox 8" id="8"/>
          <p:cNvSpPr txBox="true"/>
          <p:nvPr/>
        </p:nvSpPr>
        <p:spPr>
          <a:xfrm rot="0">
            <a:off x="3747894" y="1417449"/>
            <a:ext cx="10792212" cy="1966341"/>
          </a:xfrm>
          <a:prstGeom prst="rect">
            <a:avLst/>
          </a:prstGeom>
        </p:spPr>
        <p:txBody>
          <a:bodyPr anchor="t" rtlCol="false" tIns="0" lIns="0" bIns="0" rIns="0">
            <a:spAutoFit/>
          </a:bodyPr>
          <a:lstStyle/>
          <a:p>
            <a:pPr algn="ctr">
              <a:lnSpc>
                <a:spcPts val="7632"/>
              </a:lnSpc>
            </a:pPr>
            <a:r>
              <a:rPr lang="en-US" sz="7200">
                <a:solidFill>
                  <a:srgbClr val="FFFFFF"/>
                </a:solidFill>
                <a:latin typeface="Anton"/>
                <a:ea typeface="Anton"/>
                <a:cs typeface="Anton"/>
                <a:sym typeface="Anton"/>
              </a:rPr>
              <a:t>MOVIE RECOMMENDATION SYSTEM</a:t>
            </a:r>
          </a:p>
        </p:txBody>
      </p:sp>
      <p:sp>
        <p:nvSpPr>
          <p:cNvPr name="TextBox 9" id="9"/>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
        <p:nvSpPr>
          <p:cNvPr name="Freeform 10" id="10"/>
          <p:cNvSpPr/>
          <p:nvPr/>
        </p:nvSpPr>
        <p:spPr>
          <a:xfrm flipH="false" flipV="false" rot="0">
            <a:off x="14540106" y="1906014"/>
            <a:ext cx="4028613" cy="4114800"/>
          </a:xfrm>
          <a:custGeom>
            <a:avLst/>
            <a:gdLst/>
            <a:ahLst/>
            <a:cxnLst/>
            <a:rect r="r" b="b" t="t" l="l"/>
            <a:pathLst>
              <a:path h="4114800" w="4028613">
                <a:moveTo>
                  <a:pt x="0" y="0"/>
                </a:moveTo>
                <a:lnTo>
                  <a:pt x="4028613" y="0"/>
                </a:lnTo>
                <a:lnTo>
                  <a:pt x="4028613" y="4114800"/>
                </a:lnTo>
                <a:lnTo>
                  <a:pt x="0" y="4114800"/>
                </a:lnTo>
                <a:lnTo>
                  <a:pt x="0" y="0"/>
                </a:lnTo>
                <a:close/>
              </a:path>
            </a:pathLst>
          </a:custGeom>
          <a:blipFill>
            <a:blip r:embed="rId6">
              <a:alphaModFix amt="25000"/>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4867041" y="3437161"/>
            <a:ext cx="4486957" cy="14012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Objective:</a:t>
            </a:r>
          </a:p>
          <a:p>
            <a:pPr algn="ctr">
              <a:lnSpc>
                <a:spcPts val="3617"/>
              </a:lnSpc>
              <a:spcBef>
                <a:spcPct val="0"/>
              </a:spcBef>
            </a:pPr>
            <a:r>
              <a:rPr lang="en-US" sz="2583">
                <a:solidFill>
                  <a:srgbClr val="FFFFFF"/>
                </a:solidFill>
                <a:latin typeface="Codec Pro"/>
                <a:ea typeface="Codec Pro"/>
                <a:cs typeface="Codec Pro"/>
                <a:sym typeface="Codec Pro"/>
              </a:rPr>
              <a:t>Recommend</a:t>
            </a:r>
            <a:r>
              <a:rPr lang="en-US" sz="2583">
                <a:solidFill>
                  <a:srgbClr val="FFFFFF"/>
                </a:solidFill>
                <a:latin typeface="Codec Pro"/>
                <a:ea typeface="Codec Pro"/>
                <a:cs typeface="Codec Pro"/>
                <a:sym typeface="Codec Pro"/>
              </a:rPr>
              <a:t> movies based on</a:t>
            </a:r>
            <a:r>
              <a:rPr lang="en-US" sz="2583">
                <a:solidFill>
                  <a:srgbClr val="FFFFFF"/>
                </a:solidFill>
                <a:latin typeface="Codec Pro"/>
                <a:ea typeface="Codec Pro"/>
                <a:cs typeface="Codec Pro"/>
                <a:sym typeface="Codec Pro"/>
              </a:rPr>
              <a:t> similarity.</a:t>
            </a:r>
          </a:p>
        </p:txBody>
      </p:sp>
      <p:sp>
        <p:nvSpPr>
          <p:cNvPr name="TextBox 12" id="12"/>
          <p:cNvSpPr txBox="true"/>
          <p:nvPr/>
        </p:nvSpPr>
        <p:spPr>
          <a:xfrm rot="0">
            <a:off x="3129875" y="5038408"/>
            <a:ext cx="12028250" cy="18584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Working Principle :</a:t>
            </a:r>
          </a:p>
          <a:p>
            <a:pPr algn="ctr">
              <a:lnSpc>
                <a:spcPts val="3617"/>
              </a:lnSpc>
            </a:pPr>
            <a:r>
              <a:rPr lang="en-US" sz="2583">
                <a:solidFill>
                  <a:srgbClr val="FFFFFF"/>
                </a:solidFill>
                <a:latin typeface="Codec Pro"/>
                <a:ea typeface="Codec Pro"/>
                <a:cs typeface="Codec Pro"/>
                <a:sym typeface="Codec Pro"/>
              </a:rPr>
              <a:t>• Convert movie descriptions into numerical vectors</a:t>
            </a:r>
          </a:p>
          <a:p>
            <a:pPr algn="ctr">
              <a:lnSpc>
                <a:spcPts val="3617"/>
              </a:lnSpc>
            </a:pPr>
            <a:r>
              <a:rPr lang="en-US" sz="2583">
                <a:solidFill>
                  <a:srgbClr val="FFFFFF"/>
                </a:solidFill>
                <a:latin typeface="Codec Pro"/>
                <a:ea typeface="Codec Pro"/>
                <a:cs typeface="Codec Pro"/>
                <a:sym typeface="Codec Pro"/>
              </a:rPr>
              <a:t> •</a:t>
            </a:r>
            <a:r>
              <a:rPr lang="en-US" sz="2583">
                <a:solidFill>
                  <a:srgbClr val="FFFFFF"/>
                </a:solidFill>
                <a:latin typeface="Codec Pro"/>
                <a:ea typeface="Codec Pro"/>
                <a:cs typeface="Codec Pro"/>
                <a:sym typeface="Codec Pro"/>
              </a:rPr>
              <a:t> Calculate similarity score</a:t>
            </a:r>
          </a:p>
          <a:p>
            <a:pPr algn="ctr">
              <a:lnSpc>
                <a:spcPts val="3617"/>
              </a:lnSpc>
              <a:spcBef>
                <a:spcPct val="0"/>
              </a:spcBef>
            </a:pPr>
            <a:r>
              <a:rPr lang="en-US" sz="2583">
                <a:solidFill>
                  <a:srgbClr val="FFFFFF"/>
                </a:solidFill>
                <a:latin typeface="Codec Pro"/>
                <a:ea typeface="Codec Pro"/>
                <a:cs typeface="Codec Pro"/>
                <a:sym typeface="Codec Pro"/>
              </a:rPr>
              <a:t> • Recommend top similar movies</a:t>
            </a:r>
          </a:p>
        </p:txBody>
      </p:sp>
      <p:sp>
        <p:nvSpPr>
          <p:cNvPr name="TextBox 13" id="13"/>
          <p:cNvSpPr txBox="true"/>
          <p:nvPr/>
        </p:nvSpPr>
        <p:spPr>
          <a:xfrm rot="0">
            <a:off x="4342876" y="7096854"/>
            <a:ext cx="9602248" cy="18584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Result:</a:t>
            </a:r>
          </a:p>
          <a:p>
            <a:pPr algn="ctr">
              <a:lnSpc>
                <a:spcPts val="3617"/>
              </a:lnSpc>
            </a:pPr>
            <a:r>
              <a:rPr lang="en-US" sz="2583" b="true">
                <a:solidFill>
                  <a:srgbClr val="FFFFFF"/>
                </a:solidFill>
                <a:latin typeface="Codec Pro Bold"/>
                <a:ea typeface="Codec Pro Bold"/>
                <a:cs typeface="Codec Pro Bold"/>
                <a:sym typeface="Codec Pro Bold"/>
              </a:rPr>
              <a:t>Generated personalized con</a:t>
            </a:r>
            <a:r>
              <a:rPr lang="en-US" sz="2583" b="true">
                <a:solidFill>
                  <a:srgbClr val="FFFFFF"/>
                </a:solidFill>
                <a:latin typeface="Codec Pro Bold"/>
                <a:ea typeface="Codec Pro Bold"/>
                <a:cs typeface="Codec Pro Bold"/>
                <a:sym typeface="Codec Pro Bold"/>
              </a:rPr>
              <a:t>tent-based movie re</a:t>
            </a:r>
            <a:r>
              <a:rPr lang="en-US" sz="2583" b="true">
                <a:solidFill>
                  <a:srgbClr val="FFFFFF"/>
                </a:solidFill>
                <a:latin typeface="Codec Pro Bold"/>
                <a:ea typeface="Codec Pro Bold"/>
                <a:cs typeface="Codec Pro Bold"/>
                <a:sym typeface="Codec Pro Bold"/>
              </a:rPr>
              <a:t>commendations.</a:t>
            </a:r>
          </a:p>
          <a:p>
            <a:pPr algn="ctr">
              <a:lnSpc>
                <a:spcPts val="3617"/>
              </a:lnSpc>
              <a:spcBef>
                <a:spcPct val="0"/>
              </a:spcBef>
            </a:pPr>
          </a:p>
        </p:txBody>
      </p:sp>
      <p:sp>
        <p:nvSpPr>
          <p:cNvPr name="TextBox 14" id="14"/>
          <p:cNvSpPr txBox="true"/>
          <p:nvPr/>
        </p:nvSpPr>
        <p:spPr>
          <a:xfrm rot="0">
            <a:off x="9144000" y="3437161"/>
            <a:ext cx="4486957" cy="1858422"/>
          </a:xfrm>
          <a:prstGeom prst="rect">
            <a:avLst/>
          </a:prstGeom>
        </p:spPr>
        <p:txBody>
          <a:bodyPr anchor="t" rtlCol="false" tIns="0" lIns="0" bIns="0" rIns="0">
            <a:spAutoFit/>
          </a:bodyPr>
          <a:lstStyle/>
          <a:p>
            <a:pPr algn="ctr">
              <a:lnSpc>
                <a:spcPts val="3617"/>
              </a:lnSpc>
            </a:pPr>
            <a:r>
              <a:rPr lang="en-US" sz="2583" b="true">
                <a:solidFill>
                  <a:srgbClr val="4ADEDD"/>
                </a:solidFill>
                <a:latin typeface="Codec Pro Bold"/>
                <a:ea typeface="Codec Pro Bold"/>
                <a:cs typeface="Codec Pro Bold"/>
                <a:sym typeface="Codec Pro Bold"/>
              </a:rPr>
              <a:t>Technique Used:</a:t>
            </a:r>
          </a:p>
          <a:p>
            <a:pPr algn="ctr">
              <a:lnSpc>
                <a:spcPts val="3617"/>
              </a:lnSpc>
            </a:pPr>
            <a:r>
              <a:rPr lang="en-US" sz="2583">
                <a:solidFill>
                  <a:srgbClr val="FFFFFF"/>
                </a:solidFill>
                <a:latin typeface="Codec Pro"/>
                <a:ea typeface="Codec Pro"/>
                <a:cs typeface="Codec Pro"/>
                <a:sym typeface="Codec Pro"/>
              </a:rPr>
              <a:t> • TF-IDF Vectorization</a:t>
            </a:r>
          </a:p>
          <a:p>
            <a:pPr algn="ctr">
              <a:lnSpc>
                <a:spcPts val="3617"/>
              </a:lnSpc>
            </a:pPr>
            <a:r>
              <a:rPr lang="en-US" sz="2583">
                <a:solidFill>
                  <a:srgbClr val="FFFFFF"/>
                </a:solidFill>
                <a:latin typeface="Codec Pro"/>
                <a:ea typeface="Codec Pro"/>
                <a:cs typeface="Codec Pro"/>
                <a:sym typeface="Codec Pro"/>
              </a:rPr>
              <a:t> • Co</a:t>
            </a:r>
            <a:r>
              <a:rPr lang="en-US" sz="2583">
                <a:solidFill>
                  <a:srgbClr val="FFFFFF"/>
                </a:solidFill>
                <a:latin typeface="Codec Pro"/>
                <a:ea typeface="Codec Pro"/>
                <a:cs typeface="Codec Pro"/>
                <a:sym typeface="Codec Pro"/>
              </a:rPr>
              <a:t>sine Similarity</a:t>
            </a:r>
          </a:p>
          <a:p>
            <a:pPr algn="ctr">
              <a:lnSpc>
                <a:spcPts val="3617"/>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787565" y="-6818427"/>
            <a:ext cx="19270625" cy="16452296"/>
          </a:xfrm>
          <a:custGeom>
            <a:avLst/>
            <a:gdLst/>
            <a:ahLst/>
            <a:cxnLst/>
            <a:rect r="r" b="b" t="t" l="l"/>
            <a:pathLst>
              <a:path h="16452296" w="19270625">
                <a:moveTo>
                  <a:pt x="0" y="0"/>
                </a:moveTo>
                <a:lnTo>
                  <a:pt x="19270624" y="0"/>
                </a:lnTo>
                <a:lnTo>
                  <a:pt x="19270624" y="16452296"/>
                </a:lnTo>
                <a:lnTo>
                  <a:pt x="0" y="16452296"/>
                </a:lnTo>
                <a:lnTo>
                  <a:pt x="0" y="0"/>
                </a:lnTo>
                <a:close/>
              </a:path>
            </a:pathLst>
          </a:custGeom>
          <a:blipFill>
            <a:blip r:embed="rId2">
              <a:alphaModFix amt="61000"/>
            </a:blip>
            <a:stretch>
              <a:fillRect l="0" t="0" r="0" b="0"/>
            </a:stretch>
          </a:blipFill>
        </p:spPr>
      </p:sp>
      <p:sp>
        <p:nvSpPr>
          <p:cNvPr name="Freeform 3" id="3"/>
          <p:cNvSpPr/>
          <p:nvPr/>
        </p:nvSpPr>
        <p:spPr>
          <a:xfrm flipH="false" flipV="false" rot="0">
            <a:off x="-3818713" y="4184383"/>
            <a:ext cx="10974678" cy="9369631"/>
          </a:xfrm>
          <a:custGeom>
            <a:avLst/>
            <a:gdLst/>
            <a:ahLst/>
            <a:cxnLst/>
            <a:rect r="r" b="b" t="t" l="l"/>
            <a:pathLst>
              <a:path h="9369631" w="10974678">
                <a:moveTo>
                  <a:pt x="0" y="0"/>
                </a:moveTo>
                <a:lnTo>
                  <a:pt x="10974678" y="0"/>
                </a:lnTo>
                <a:lnTo>
                  <a:pt x="10974678" y="9369631"/>
                </a:lnTo>
                <a:lnTo>
                  <a:pt x="0" y="9369631"/>
                </a:lnTo>
                <a:lnTo>
                  <a:pt x="0" y="0"/>
                </a:lnTo>
                <a:close/>
              </a:path>
            </a:pathLst>
          </a:custGeom>
          <a:blipFill>
            <a:blip r:embed="rId2">
              <a:alphaModFix amt="61000"/>
            </a:blip>
            <a:stretch>
              <a:fillRect l="0" t="0" r="0" b="0"/>
            </a:stretch>
          </a:blipFill>
        </p:spPr>
      </p:sp>
      <p:sp>
        <p:nvSpPr>
          <p:cNvPr name="Freeform 4" id="4"/>
          <p:cNvSpPr/>
          <p:nvPr/>
        </p:nvSpPr>
        <p:spPr>
          <a:xfrm flipH="false" flipV="false" rot="0">
            <a:off x="-2967382" y="2268565"/>
            <a:ext cx="9272016" cy="8229600"/>
          </a:xfrm>
          <a:custGeom>
            <a:avLst/>
            <a:gdLst/>
            <a:ahLst/>
            <a:cxnLst/>
            <a:rect r="r" b="b" t="t" l="l"/>
            <a:pathLst>
              <a:path h="8229600" w="9272016">
                <a:moveTo>
                  <a:pt x="0" y="0"/>
                </a:moveTo>
                <a:lnTo>
                  <a:pt x="9272016" y="0"/>
                </a:lnTo>
                <a:lnTo>
                  <a:pt x="9272016"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6982284" y="9137727"/>
            <a:ext cx="554032" cy="261906"/>
          </a:xfrm>
          <a:custGeom>
            <a:avLst/>
            <a:gdLst/>
            <a:ahLst/>
            <a:cxnLst/>
            <a:rect r="r" b="b" t="t" l="l"/>
            <a:pathLst>
              <a:path h="261906" w="554032">
                <a:moveTo>
                  <a:pt x="0" y="0"/>
                </a:moveTo>
                <a:lnTo>
                  <a:pt x="554032" y="0"/>
                </a:lnTo>
                <a:lnTo>
                  <a:pt x="554032" y="261906"/>
                </a:lnTo>
                <a:lnTo>
                  <a:pt x="0" y="2619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6770738" y="1094114"/>
            <a:ext cx="1006479" cy="551014"/>
          </a:xfrm>
          <a:prstGeom prst="rect">
            <a:avLst/>
          </a:prstGeom>
        </p:spPr>
        <p:txBody>
          <a:bodyPr anchor="t" rtlCol="false" tIns="0" lIns="0" bIns="0" rIns="0">
            <a:spAutoFit/>
          </a:bodyPr>
          <a:lstStyle/>
          <a:p>
            <a:pPr algn="l">
              <a:lnSpc>
                <a:spcPts val="4429"/>
              </a:lnSpc>
              <a:spcBef>
                <a:spcPct val="0"/>
              </a:spcBef>
            </a:pPr>
            <a:r>
              <a:rPr lang="en-US" sz="3164">
                <a:solidFill>
                  <a:srgbClr val="FFFFFF"/>
                </a:solidFill>
                <a:latin typeface="Mokoto"/>
                <a:ea typeface="Mokoto"/>
                <a:cs typeface="Mokoto"/>
                <a:sym typeface="Mokoto"/>
              </a:rPr>
              <a:t>09</a:t>
            </a:r>
          </a:p>
        </p:txBody>
      </p:sp>
      <p:sp>
        <p:nvSpPr>
          <p:cNvPr name="TextBox 7" id="7"/>
          <p:cNvSpPr txBox="true"/>
          <p:nvPr/>
        </p:nvSpPr>
        <p:spPr>
          <a:xfrm rot="0">
            <a:off x="6611051" y="1508011"/>
            <a:ext cx="9330308" cy="1047750"/>
          </a:xfrm>
          <a:prstGeom prst="rect">
            <a:avLst/>
          </a:prstGeom>
        </p:spPr>
        <p:txBody>
          <a:bodyPr anchor="t" rtlCol="false" tIns="0" lIns="0" bIns="0" rIns="0">
            <a:spAutoFit/>
          </a:bodyPr>
          <a:lstStyle/>
          <a:p>
            <a:pPr algn="l">
              <a:lnSpc>
                <a:spcPts val="7950"/>
              </a:lnSpc>
            </a:pPr>
            <a:r>
              <a:rPr lang="en-US" sz="7500">
                <a:solidFill>
                  <a:srgbClr val="FFFFFF"/>
                </a:solidFill>
                <a:latin typeface="Anton"/>
                <a:ea typeface="Anton"/>
                <a:cs typeface="Anton"/>
                <a:sym typeface="Anton"/>
              </a:rPr>
              <a:t>SPAM MAIL PREDICTION</a:t>
            </a:r>
          </a:p>
        </p:txBody>
      </p:sp>
      <p:sp>
        <p:nvSpPr>
          <p:cNvPr name="TextBox 8" id="8"/>
          <p:cNvSpPr txBox="true"/>
          <p:nvPr/>
        </p:nvSpPr>
        <p:spPr>
          <a:xfrm rot="0">
            <a:off x="6611051" y="2901017"/>
            <a:ext cx="9811826" cy="5973222"/>
          </a:xfrm>
          <a:prstGeom prst="rect">
            <a:avLst/>
          </a:prstGeom>
        </p:spPr>
        <p:txBody>
          <a:bodyPr anchor="t" rtlCol="false" tIns="0" lIns="0" bIns="0" rIns="0">
            <a:spAutoFit/>
          </a:bodyPr>
          <a:lstStyle/>
          <a:p>
            <a:pPr algn="l">
              <a:lnSpc>
                <a:spcPts val="3617"/>
              </a:lnSpc>
            </a:pPr>
            <a:r>
              <a:rPr lang="en-US" sz="2583" b="true">
                <a:solidFill>
                  <a:srgbClr val="4ADEDD"/>
                </a:solidFill>
                <a:latin typeface="Codec Pro Bold"/>
                <a:ea typeface="Codec Pro Bold"/>
                <a:cs typeface="Codec Pro Bold"/>
                <a:sym typeface="Codec Pro Bold"/>
              </a:rPr>
              <a:t>Objective:</a:t>
            </a:r>
          </a:p>
          <a:p>
            <a:pPr algn="l">
              <a:lnSpc>
                <a:spcPts val="3617"/>
              </a:lnSpc>
            </a:pPr>
            <a:r>
              <a:rPr lang="en-US" sz="2583">
                <a:solidFill>
                  <a:srgbClr val="FFFFFF"/>
                </a:solidFill>
                <a:latin typeface="Codec Pro"/>
                <a:ea typeface="Codec Pro"/>
                <a:cs typeface="Codec Pro"/>
                <a:sym typeface="Codec Pro"/>
              </a:rPr>
              <a:t> Classify emails/messages as Spam or Ham.</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Techniques Used:</a:t>
            </a:r>
          </a:p>
          <a:p>
            <a:pPr algn="l">
              <a:lnSpc>
                <a:spcPts val="3617"/>
              </a:lnSpc>
            </a:pPr>
            <a:r>
              <a:rPr lang="en-US" sz="2583">
                <a:solidFill>
                  <a:srgbClr val="FFFFFF"/>
                </a:solidFill>
                <a:latin typeface="Codec Pro"/>
                <a:ea typeface="Codec Pro"/>
                <a:cs typeface="Codec Pro"/>
                <a:sym typeface="Codec Pro"/>
              </a:rPr>
              <a:t> • Text Preprocessing  • TF-IDF Vectorization</a:t>
            </a:r>
          </a:p>
          <a:p>
            <a:pPr algn="l">
              <a:lnSpc>
                <a:spcPts val="3617"/>
              </a:lnSpc>
            </a:pPr>
            <a:r>
              <a:rPr lang="en-US" sz="2583">
                <a:solidFill>
                  <a:srgbClr val="FFFFFF"/>
                </a:solidFill>
                <a:latin typeface="Codec Pro"/>
                <a:ea typeface="Codec Pro"/>
                <a:cs typeface="Codec Pro"/>
                <a:sym typeface="Codec Pro"/>
              </a:rPr>
              <a:t> • Logistic Regression</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Evaluation Metrics:</a:t>
            </a:r>
          </a:p>
          <a:p>
            <a:pPr algn="l">
              <a:lnSpc>
                <a:spcPts val="3617"/>
              </a:lnSpc>
            </a:pPr>
            <a:r>
              <a:rPr lang="en-US" sz="2583">
                <a:solidFill>
                  <a:srgbClr val="FFFFFF"/>
                </a:solidFill>
                <a:latin typeface="Codec Pro"/>
                <a:ea typeface="Codec Pro"/>
                <a:cs typeface="Codec Pro"/>
                <a:sym typeface="Codec Pro"/>
              </a:rPr>
              <a:t> • Accuracy  • Precision  • Recall</a:t>
            </a:r>
          </a:p>
          <a:p>
            <a:pPr algn="l">
              <a:lnSpc>
                <a:spcPts val="3617"/>
              </a:lnSpc>
            </a:pPr>
          </a:p>
          <a:p>
            <a:pPr algn="l">
              <a:lnSpc>
                <a:spcPts val="3617"/>
              </a:lnSpc>
            </a:pPr>
            <a:r>
              <a:rPr lang="en-US" sz="2583" b="true">
                <a:solidFill>
                  <a:srgbClr val="4ADEDD"/>
                </a:solidFill>
                <a:latin typeface="Codec Pro Bold"/>
                <a:ea typeface="Codec Pro Bold"/>
                <a:cs typeface="Codec Pro Bold"/>
                <a:sym typeface="Codec Pro Bold"/>
              </a:rPr>
              <a:t>Result:</a:t>
            </a:r>
          </a:p>
          <a:p>
            <a:pPr algn="l">
              <a:lnSpc>
                <a:spcPts val="3617"/>
              </a:lnSpc>
              <a:spcBef>
                <a:spcPct val="0"/>
              </a:spcBef>
            </a:pPr>
            <a:r>
              <a:rPr lang="en-US" sz="2583">
                <a:solidFill>
                  <a:srgbClr val="FFFFFF"/>
                </a:solidFill>
                <a:latin typeface="Codec Pro"/>
                <a:ea typeface="Codec Pro"/>
                <a:cs typeface="Codec Pro"/>
                <a:sym typeface="Codec Pro"/>
              </a:rPr>
              <a:t>Achieved high performance in spam detection tasks.</a:t>
            </a:r>
          </a:p>
          <a:p>
            <a:pPr algn="l">
              <a:lnSpc>
                <a:spcPts val="3617"/>
              </a:lnSpc>
              <a:spcBef>
                <a:spcPct val="0"/>
              </a:spcBef>
            </a:pPr>
          </a:p>
        </p:txBody>
      </p:sp>
      <p:sp>
        <p:nvSpPr>
          <p:cNvPr name="TextBox 9" id="9"/>
          <p:cNvSpPr txBox="true"/>
          <p:nvPr/>
        </p:nvSpPr>
        <p:spPr>
          <a:xfrm rot="0">
            <a:off x="16087441" y="9055411"/>
            <a:ext cx="670872" cy="344222"/>
          </a:xfrm>
          <a:prstGeom prst="rect">
            <a:avLst/>
          </a:prstGeom>
        </p:spPr>
        <p:txBody>
          <a:bodyPr anchor="t" rtlCol="false" tIns="0" lIns="0" bIns="0" rIns="0">
            <a:spAutoFit/>
          </a:bodyPr>
          <a:lstStyle/>
          <a:p>
            <a:pPr algn="l">
              <a:lnSpc>
                <a:spcPts val="2764"/>
              </a:lnSpc>
              <a:spcBef>
                <a:spcPct val="0"/>
              </a:spcBef>
            </a:pPr>
            <a:r>
              <a:rPr lang="en-US" sz="1974">
                <a:solidFill>
                  <a:srgbClr val="FFFFFF"/>
                </a:solidFill>
                <a:latin typeface="Tomorrow"/>
                <a:ea typeface="Tomorrow"/>
                <a:cs typeface="Tomorrow"/>
                <a:sym typeface="Tomorrow"/>
              </a:rPr>
              <a:t>next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DAHB4RnfMy4</dc:identifier>
  <dcterms:modified xsi:type="dcterms:W3CDTF">2011-08-01T06:04:30Z</dcterms:modified>
  <cp:revision>1</cp:revision>
  <dc:title>Black Blue Futuristic Modern Artificial Intelligence Project Presentation</dc:title>
</cp:coreProperties>
</file>

<file path=docProps/thumbnail.jpeg>
</file>